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79" r:id="rId8"/>
    <p:sldId id="269" r:id="rId9"/>
    <p:sldId id="270" r:id="rId10"/>
    <p:sldId id="271" r:id="rId11"/>
    <p:sldId id="272" r:id="rId12"/>
    <p:sldId id="273" r:id="rId13"/>
    <p:sldId id="265" r:id="rId14"/>
    <p:sldId id="264" r:id="rId15"/>
    <p:sldId id="263" r:id="rId16"/>
    <p:sldId id="266" r:id="rId17"/>
    <p:sldId id="267" r:id="rId18"/>
    <p:sldId id="268" r:id="rId19"/>
    <p:sldId id="274" r:id="rId20"/>
    <p:sldId id="275" r:id="rId21"/>
    <p:sldId id="276" r:id="rId22"/>
    <p:sldId id="278"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etch…Release…Relax!" id="{25310D14-D081-43D8-8C20-E1C3B493BF0E}">
          <p14:sldIdLst>
            <p14:sldId id="256"/>
          </p14:sldIdLst>
        </p14:section>
        <p14:section name="What is stress?" id="{58445A1F-27C6-4A33-BF51-3CDA2CF378E1}">
          <p14:sldIdLst>
            <p14:sldId id="257"/>
          </p14:sldIdLst>
        </p14:section>
        <p14:section name="Physical Symptoms   Insomnia           Chronic fatigue  Headache  Back pain  Grinding teeth  Shortness of breath  Skin problems such as hives  High blood pressure  Reduced sexual pleasure  " id="{03B381F3-33FB-40EE-B4EC-605EF11586CC}">
          <p14:sldIdLst>
            <p14:sldId id="258"/>
          </p14:sldIdLst>
        </p14:section>
        <p14:section name="How stress affects your body" id="{D0D6BA45-1D6E-406A-832D-35FD3D0CEC57}">
          <p14:sldIdLst>
            <p14:sldId id="259"/>
          </p14:sldIdLst>
        </p14:section>
        <p14:section name="What does stress look like?" id="{C0AE4B9B-FC99-40E2-AF4A-8E1314065165}">
          <p14:sldIdLst>
            <p14:sldId id="260"/>
          </p14:sldIdLst>
        </p14:section>
        <p14:section name="Benefits of Chair Yoga" id="{47EB2FF9-6DC1-4D2C-B46A-5964A1EA6FCC}">
          <p14:sldIdLst>
            <p14:sldId id="262"/>
          </p14:sldIdLst>
        </p14:section>
        <p14:section name="Benefits of Chair Yoga for College Students:" id="{38F42FD1-30DD-4E8D-B9A5-8903D1BFFA85}">
          <p14:sldIdLst>
            <p14:sldId id="279"/>
          </p14:sldIdLst>
        </p14:section>
        <p14:section name="1 min warm up" id="{046447FF-10ED-4B1E-901A-741609EB5C58}">
          <p14:sldIdLst>
            <p14:sldId id="269"/>
          </p14:sldIdLst>
        </p14:section>
        <p14:section name="Upper trapezius stretch –Neck (10-15 sec. holds)" id="{DD4FD5DC-5462-4598-8C01-23CA520DC206}">
          <p14:sldIdLst>
            <p14:sldId id="270"/>
          </p14:sldIdLst>
        </p14:section>
        <p14:section name="Wrist flexor stretch (15 sec. holds, 4x each wrist)" id="{79D424D5-7204-418E-B083-D21C8D433509}">
          <p14:sldIdLst>
            <p14:sldId id="271"/>
          </p14:sldIdLst>
        </p14:section>
        <p14:section name="Prayer stretch (5 sec. holds, 5x)" id="{D90306E8-0069-4715-9611-EE1A180ABAC7}">
          <p14:sldIdLst>
            <p14:sldId id="272"/>
          </p14:sldIdLst>
        </p14:section>
        <p14:section name="Seated glute stretch ( 15-30 sec. holds each side)" id="{F46C8080-4416-4F98-9A79-D29BF165C13C}">
          <p14:sldIdLst>
            <p14:sldId id="273"/>
          </p14:sldIdLst>
        </p14:section>
        <p14:section name="Chair cat-cow stretch( 5 breaths)" id="{C0E4BFC1-B729-4E55-91A6-59733B7914E4}">
          <p14:sldIdLst>
            <p14:sldId id="265"/>
          </p14:sldIdLst>
        </p14:section>
        <p14:section name="Chair Raised Hands Pose - Urdhva Hastasana" id="{A15CCF78-B66C-4356-AC01-806844D9AAF0}">
          <p14:sldIdLst>
            <p14:sldId id="264"/>
          </p14:sldIdLst>
        </p14:section>
        <p14:section name="Chair Forward Bend - Uttanasana" id="{2750AF7B-7914-42DB-BADF-867CE36B8480}">
          <p14:sldIdLst>
            <p14:sldId id="263"/>
          </p14:sldIdLst>
        </p14:section>
        <p14:section name=" Chair Extended Side Angle - Utthita Parsvakonasana (3-5sec. breath holds) " id="{A319947E-1C62-4379-99D8-DF30413DA36D}">
          <p14:sldIdLst>
            <p14:sldId id="266"/>
          </p14:sldIdLst>
        </p14:section>
        <p14:section name=" Chair Pigeon - Eka Pada Rajakapotasana (3-5sec. breath holds) " id="{A3A52ACE-CD45-4310-9826-0CC32B78A7E9}">
          <p14:sldIdLst>
            <p14:sldId id="267"/>
          </p14:sldIdLst>
        </p14:section>
        <p14:section name="Chair Spinal Twist - Ardha Matsyendrasana (5 breaths)" id="{881E0088-1204-4422-898A-BCABE8FADEC3}">
          <p14:sldIdLst>
            <p14:sldId id="268"/>
          </p14:sldIdLst>
        </p14:section>
        <p14:section name="Seated Knee to Chest Stretch (15-20 sec. hold, 5x each side)" id="{4AE8B2CD-0BE0-4D78-848B-D86F653BD2F4}">
          <p14:sldIdLst>
            <p14:sldId id="274"/>
          </p14:sldIdLst>
        </p14:section>
        <p14:section name="Seated Lateral Trunk Stretch (15-20sec. Holds, 5x each side)" id="{BB18FD7E-A729-4CD0-B61B-A265E7AE35C2}">
          <p14:sldIdLst>
            <p14:sldId id="275"/>
          </p14:sldIdLst>
        </p14:section>
        <p14:section name="Seated Hamstring Stretch (20-30 sec. holds, 4x each leg)" id="{7318AFD1-3B72-4748-8EA5-7A3D8DCE85EF}">
          <p14:sldIdLst>
            <p14:sldId id="276"/>
          </p14:sldIdLst>
        </p14:section>
        <p14:section name="Final Relaxation: Chair Savasana (3-5 minutes)" id="{055D9257-3C64-49E8-A7F6-984D5D36DC6C}">
          <p14:sldIdLst>
            <p14:sldId id="278"/>
          </p14:sldIdLst>
        </p14:section>
        <p14:section name="Caring for your body and your brain" id="{76C477DC-8803-4A70-B160-2E32B0113227}">
          <p14:sldIdLst>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6981" autoAdjust="0"/>
  </p:normalViewPr>
  <p:slideViewPr>
    <p:cSldViewPr snapToGrid="0">
      <p:cViewPr varScale="1">
        <p:scale>
          <a:sx n="66" d="100"/>
          <a:sy n="66" d="100"/>
        </p:scale>
        <p:origin x="128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C3622-3014-4FC7-A664-556428FB18AC}"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F4F4B-F327-4B33-8F6D-F5047EC4B44B}" type="slidenum">
              <a:rPr lang="en-US" smtClean="0"/>
              <a:t>‹#›</a:t>
            </a:fld>
            <a:endParaRPr lang="en-US"/>
          </a:p>
        </p:txBody>
      </p:sp>
    </p:spTree>
    <p:extLst>
      <p:ext uri="{BB962C8B-B14F-4D97-AF65-F5344CB8AC3E}">
        <p14:creationId xmlns:p14="http://schemas.microsoft.com/office/powerpoint/2010/main" val="47558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rywellfit.com/raised-hands-pose-urdhva-hastasana-356713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erywellfit.com/standing-forward-bend-uttanasana-356713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erywellfit.com/extended-side-angle-pose-utthita-parsvakonasana-35671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erywellfit.com/pigeon-pose-eka-pada-rajakapotasana-356710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erywellfit.com/half-lord-of-the-fishes-yoga-pose-instructions-356711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verywellfit.com/do-these-10-yoga-poses-every-day-to-feel-great-356717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erywellfit.com/cat-cow-stretch-chakravakasana-356717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is your body reacting to any threats or demands.</a:t>
            </a:r>
          </a:p>
        </p:txBody>
      </p:sp>
      <p:sp>
        <p:nvSpPr>
          <p:cNvPr id="4" name="Slide Number Placeholder 3"/>
          <p:cNvSpPr>
            <a:spLocks noGrp="1"/>
          </p:cNvSpPr>
          <p:nvPr>
            <p:ph type="sldNum" sz="quarter" idx="5"/>
          </p:nvPr>
        </p:nvSpPr>
        <p:spPr/>
        <p:txBody>
          <a:bodyPr/>
          <a:lstStyle/>
          <a:p>
            <a:fld id="{C23F4F4B-F327-4B33-8F6D-F5047EC4B44B}" type="slidenum">
              <a:rPr lang="en-US" smtClean="0"/>
              <a:t>2</a:t>
            </a:fld>
            <a:endParaRPr lang="en-US"/>
          </a:p>
        </p:txBody>
      </p:sp>
    </p:spTree>
    <p:extLst>
      <p:ext uri="{BB962C8B-B14F-4D97-AF65-F5344CB8AC3E}">
        <p14:creationId xmlns:p14="http://schemas.microsoft.com/office/powerpoint/2010/main" val="2208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an inhalation, </a:t>
            </a:r>
            <a:r>
              <a:rPr lang="en-US" sz="1200" b="0" i="0" u="sng" kern="1200" dirty="0">
                <a:solidFill>
                  <a:schemeClr val="tx1"/>
                </a:solidFill>
                <a:effectLst/>
                <a:latin typeface="+mn-lt"/>
                <a:ea typeface="+mn-ea"/>
                <a:cs typeface="+mn-cs"/>
                <a:hlinkClick r:id="rId3"/>
              </a:rPr>
              <a:t>raise your arms</a:t>
            </a:r>
            <a:r>
              <a:rPr lang="en-US" sz="1200" b="0" i="0" kern="1200" dirty="0">
                <a:solidFill>
                  <a:schemeClr val="tx1"/>
                </a:solidFill>
                <a:effectLst/>
                <a:latin typeface="+mn-lt"/>
                <a:ea typeface="+mn-ea"/>
                <a:cs typeface="+mn-cs"/>
              </a:rPr>
              <a:t> toward the ceiling.</a:t>
            </a:r>
          </a:p>
          <a:p>
            <a:pPr fontAlgn="base"/>
            <a:r>
              <a:rPr lang="en-US" sz="1200" b="0" i="0" kern="1200" dirty="0">
                <a:solidFill>
                  <a:schemeClr val="tx1"/>
                </a:solidFill>
                <a:effectLst/>
                <a:latin typeface="+mn-lt"/>
                <a:ea typeface="+mn-ea"/>
                <a:cs typeface="+mn-cs"/>
              </a:rPr>
              <a:t>Maintain good upper body posture with the shoulders relaxed and rib cage sitting naturally over the hips. Anchor your sit bones in your chair seat and reach up from there.</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14</a:t>
            </a:fld>
            <a:endParaRPr lang="en-US"/>
          </a:p>
        </p:txBody>
      </p:sp>
    </p:spTree>
    <p:extLst>
      <p:ext uri="{BB962C8B-B14F-4D97-AF65-F5344CB8AC3E}">
        <p14:creationId xmlns:p14="http://schemas.microsoft.com/office/powerpoint/2010/main" val="339946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an exhalation, come into a </a:t>
            </a:r>
            <a:r>
              <a:rPr lang="en-US" sz="1200" b="0" i="0" u="sng" kern="1200" dirty="0">
                <a:solidFill>
                  <a:schemeClr val="tx1"/>
                </a:solidFill>
                <a:effectLst/>
                <a:latin typeface="+mn-lt"/>
                <a:ea typeface="+mn-ea"/>
                <a:cs typeface="+mn-cs"/>
                <a:hlinkClick r:id="rId3"/>
              </a:rPr>
              <a:t>forward bend</a:t>
            </a:r>
            <a:r>
              <a:rPr lang="en-US" sz="1200" b="0" i="0" kern="1200" dirty="0">
                <a:solidFill>
                  <a:schemeClr val="tx1"/>
                </a:solidFill>
                <a:effectLst/>
                <a:latin typeface="+mn-lt"/>
                <a:ea typeface="+mn-ea"/>
                <a:cs typeface="+mn-cs"/>
              </a:rPr>
              <a:t> over the legs.</a:t>
            </a:r>
          </a:p>
          <a:p>
            <a:pPr fontAlgn="base"/>
            <a:r>
              <a:rPr lang="en-US" sz="1200" b="0" i="0" kern="1200" dirty="0">
                <a:solidFill>
                  <a:schemeClr val="tx1"/>
                </a:solidFill>
                <a:effectLst/>
                <a:latin typeface="+mn-lt"/>
                <a:ea typeface="+mn-ea"/>
                <a:cs typeface="+mn-cs"/>
              </a:rPr>
              <a:t>Let the hands rest on the floor if they reach it. Let the head hang heavy.</a:t>
            </a:r>
          </a:p>
          <a:p>
            <a:pPr fontAlgn="base"/>
            <a:r>
              <a:rPr lang="en-US" sz="1200" b="0" i="0" kern="1200" dirty="0">
                <a:solidFill>
                  <a:schemeClr val="tx1"/>
                </a:solidFill>
                <a:effectLst/>
                <a:latin typeface="+mn-lt"/>
                <a:ea typeface="+mn-ea"/>
                <a:cs typeface="+mn-cs"/>
              </a:rPr>
              <a:t>On an inhalation, raise the arms back up over the head.</a:t>
            </a:r>
          </a:p>
          <a:p>
            <a:pPr fontAlgn="base"/>
            <a:r>
              <a:rPr lang="en-US" sz="1200" b="0" i="0" kern="1200" dirty="0">
                <a:solidFill>
                  <a:schemeClr val="tx1"/>
                </a:solidFill>
                <a:effectLst/>
                <a:latin typeface="+mn-lt"/>
                <a:ea typeface="+mn-ea"/>
                <a:cs typeface="+mn-cs"/>
              </a:rPr>
              <a:t>Repeat this movement between a raised arms position and a forward fold several times, moving with the breath.</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15</a:t>
            </a:fld>
            <a:endParaRPr lang="en-US"/>
          </a:p>
        </p:txBody>
      </p:sp>
    </p:spTree>
    <p:extLst>
      <p:ext uri="{BB962C8B-B14F-4D97-AF65-F5344CB8AC3E}">
        <p14:creationId xmlns:p14="http://schemas.microsoft.com/office/powerpoint/2010/main" val="387414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After your final forward bend, stay folded.</a:t>
            </a:r>
          </a:p>
          <a:p>
            <a:pPr fontAlgn="base"/>
            <a:r>
              <a:rPr lang="en-US" sz="1200" b="0" i="0" kern="1200" dirty="0">
                <a:solidFill>
                  <a:schemeClr val="tx1"/>
                </a:solidFill>
                <a:effectLst/>
                <a:latin typeface="+mn-lt"/>
                <a:ea typeface="+mn-ea"/>
                <a:cs typeface="+mn-cs"/>
              </a:rPr>
              <a:t>Bring your left fingertips to the floor on the outside of your left foot. </a:t>
            </a:r>
          </a:p>
          <a:p>
            <a:pPr fontAlgn="base"/>
            <a:r>
              <a:rPr lang="en-US" sz="1200" b="0" i="0" kern="1200" dirty="0">
                <a:solidFill>
                  <a:schemeClr val="tx1"/>
                </a:solidFill>
                <a:effectLst/>
                <a:latin typeface="+mn-lt"/>
                <a:ea typeface="+mn-ea"/>
                <a:cs typeface="+mn-cs"/>
              </a:rPr>
              <a:t>Open your chest as you twist to the right on an inhale, bringing your right arm and gaze up at the ceiling. This is your chair version of </a:t>
            </a:r>
            <a:r>
              <a:rPr lang="en-US" sz="1200" b="0" i="0" u="sng" kern="1200" dirty="0">
                <a:solidFill>
                  <a:schemeClr val="tx1"/>
                </a:solidFill>
                <a:effectLst/>
                <a:latin typeface="+mn-lt"/>
                <a:ea typeface="+mn-ea"/>
                <a:cs typeface="+mn-cs"/>
                <a:hlinkClick r:id="rId3"/>
              </a:rPr>
              <a:t>extended side angle pose</a:t>
            </a:r>
            <a:r>
              <a:rPr lang="en-US" sz="1200" b="0" i="0" kern="1200" dirty="0">
                <a:solidFill>
                  <a:schemeClr val="tx1"/>
                </a:solidFill>
                <a:effectLst/>
                <a:latin typeface="+mn-lt"/>
                <a:ea typeface="+mn-ea"/>
                <a:cs typeface="+mn-cs"/>
              </a:rPr>
              <a:t>. Hold here for several breaths. Bring the right arm down on an exhale.</a:t>
            </a:r>
          </a:p>
          <a:p>
            <a:pPr fontAlgn="base"/>
            <a:r>
              <a:rPr lang="en-US" sz="1200" b="0" i="0" kern="1200" dirty="0">
                <a:solidFill>
                  <a:schemeClr val="tx1"/>
                </a:solidFill>
                <a:effectLst/>
                <a:latin typeface="+mn-lt"/>
                <a:ea typeface="+mn-ea"/>
                <a:cs typeface="+mn-cs"/>
              </a:rPr>
              <a:t>If your left hand doesn't come easily to the floor, place a block under it or bring it to your left knee instead and twist from there.​</a:t>
            </a:r>
          </a:p>
          <a:p>
            <a:pPr fontAlgn="base"/>
            <a:r>
              <a:rPr lang="en-US" sz="1200" b="0" i="0" kern="1200" dirty="0">
                <a:solidFill>
                  <a:schemeClr val="tx1"/>
                </a:solidFill>
                <a:effectLst/>
                <a:latin typeface="+mn-lt"/>
                <a:ea typeface="+mn-ea"/>
                <a:cs typeface="+mn-cs"/>
              </a:rPr>
              <a:t>Do the same position with the right arm down and the left arm up.</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16</a:t>
            </a:fld>
            <a:endParaRPr lang="en-US"/>
          </a:p>
        </p:txBody>
      </p:sp>
    </p:spTree>
    <p:extLst>
      <p:ext uri="{BB962C8B-B14F-4D97-AF65-F5344CB8AC3E}">
        <p14:creationId xmlns:p14="http://schemas.microsoft.com/office/powerpoint/2010/main" val="324947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Come back up to sit.</a:t>
            </a:r>
          </a:p>
          <a:p>
            <a:pPr fontAlgn="base"/>
            <a:r>
              <a:rPr lang="en-US" sz="1200" b="0" i="0" kern="1200" dirty="0">
                <a:solidFill>
                  <a:schemeClr val="tx1"/>
                </a:solidFill>
                <a:effectLst/>
                <a:latin typeface="+mn-lt"/>
                <a:ea typeface="+mn-ea"/>
                <a:cs typeface="+mn-cs"/>
              </a:rPr>
              <a:t>Bring your right ankle to rest on your left thigh, keeping the knee in line with your ankle as much as possible. Hold this chair </a:t>
            </a:r>
            <a:r>
              <a:rPr lang="en-US" sz="1200" b="0" i="0" u="sng" kern="1200" dirty="0">
                <a:solidFill>
                  <a:schemeClr val="tx1"/>
                </a:solidFill>
                <a:effectLst/>
                <a:latin typeface="+mn-lt"/>
                <a:ea typeface="+mn-ea"/>
                <a:cs typeface="+mn-cs"/>
                <a:hlinkClick r:id="rId3"/>
              </a:rPr>
              <a:t>pigeon</a:t>
            </a:r>
            <a:r>
              <a:rPr lang="en-US" sz="1200" b="0" i="0" kern="1200" dirty="0">
                <a:solidFill>
                  <a:schemeClr val="tx1"/>
                </a:solidFill>
                <a:effectLst/>
                <a:latin typeface="+mn-lt"/>
                <a:ea typeface="+mn-ea"/>
                <a:cs typeface="+mn-cs"/>
              </a:rPr>
              <a:t> for three to five breaths.</a:t>
            </a:r>
          </a:p>
          <a:p>
            <a:pPr fontAlgn="base"/>
            <a:r>
              <a:rPr lang="en-US" sz="1200" b="0" i="0" kern="1200" dirty="0">
                <a:solidFill>
                  <a:schemeClr val="tx1"/>
                </a:solidFill>
                <a:effectLst/>
                <a:latin typeface="+mn-lt"/>
                <a:ea typeface="+mn-ea"/>
                <a:cs typeface="+mn-cs"/>
              </a:rPr>
              <a:t>You may forward bend to intensify the stretch if you like. Repeat with the left leg.</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17</a:t>
            </a:fld>
            <a:endParaRPr lang="en-US"/>
          </a:p>
        </p:txBody>
      </p:sp>
    </p:spTree>
    <p:extLst>
      <p:ext uri="{BB962C8B-B14F-4D97-AF65-F5344CB8AC3E}">
        <p14:creationId xmlns:p14="http://schemas.microsoft.com/office/powerpoint/2010/main" val="352889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Come to sit sideways on the chair, facing to the left.</a:t>
            </a:r>
          </a:p>
          <a:p>
            <a:pPr fontAlgn="base"/>
            <a:r>
              <a:rPr lang="en-US" sz="1200" b="0" i="0" kern="1200" dirty="0">
                <a:solidFill>
                  <a:schemeClr val="tx1"/>
                </a:solidFill>
                <a:effectLst/>
                <a:latin typeface="+mn-lt"/>
                <a:ea typeface="+mn-ea"/>
                <a:cs typeface="+mn-cs"/>
              </a:rPr>
              <a:t>Twist your torso toward the left, holding onto the back of the chair, for a </a:t>
            </a:r>
            <a:r>
              <a:rPr lang="en-US" sz="1200" b="0" i="0" u="sng" kern="1200" dirty="0">
                <a:solidFill>
                  <a:schemeClr val="tx1"/>
                </a:solidFill>
                <a:effectLst/>
                <a:latin typeface="+mn-lt"/>
                <a:ea typeface="+mn-ea"/>
                <a:cs typeface="+mn-cs"/>
                <a:hlinkClick r:id="rId3"/>
              </a:rPr>
              <a:t>spinal twist</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Lengthen your spine on each inhale and twist on each exhale for five breaths.</a:t>
            </a:r>
          </a:p>
          <a:p>
            <a:pPr fontAlgn="base"/>
            <a:r>
              <a:rPr lang="en-US" sz="1200" b="0" i="0" kern="1200" dirty="0">
                <a:solidFill>
                  <a:schemeClr val="tx1"/>
                </a:solidFill>
                <a:effectLst/>
                <a:latin typeface="+mn-lt"/>
                <a:ea typeface="+mn-ea"/>
                <a:cs typeface="+mn-cs"/>
              </a:rPr>
              <a:t>Move your legs around to the right side of the chair and repeat the twist to the right side.</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18</a:t>
            </a:fld>
            <a:endParaRPr lang="en-US"/>
          </a:p>
        </p:txBody>
      </p:sp>
    </p:spTree>
    <p:extLst>
      <p:ext uri="{BB962C8B-B14F-4D97-AF65-F5344CB8AC3E}">
        <p14:creationId xmlns:p14="http://schemas.microsoft.com/office/powerpoint/2010/main" val="241243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Seated Knee to Chest Stretch</a:t>
            </a:r>
          </a:p>
          <a:p>
            <a:r>
              <a:rPr lang="en-US" sz="1200" b="0" i="0" kern="1200" dirty="0">
                <a:solidFill>
                  <a:schemeClr val="tx1"/>
                </a:solidFill>
                <a:effectLst/>
                <a:latin typeface="+mn-lt"/>
                <a:ea typeface="+mn-ea"/>
                <a:cs typeface="+mn-cs"/>
              </a:rPr>
              <a:t>While sitting in a chair, raise one knee as if you are marching until you can reach it with your hands.</a:t>
            </a:r>
          </a:p>
          <a:p>
            <a:r>
              <a:rPr lang="en-US" sz="1200" b="0" i="0" kern="1200" dirty="0">
                <a:solidFill>
                  <a:schemeClr val="tx1"/>
                </a:solidFill>
                <a:effectLst/>
                <a:latin typeface="+mn-lt"/>
                <a:ea typeface="+mn-ea"/>
                <a:cs typeface="+mn-cs"/>
              </a:rPr>
              <a:t>Use both hands to pull the bent knee up toward your chest until you feel a gentle stretch in the lower back and back of the hip.</a:t>
            </a:r>
          </a:p>
          <a:p>
            <a:r>
              <a:rPr lang="en-US" sz="1200" b="0" i="0" kern="1200" dirty="0">
                <a:solidFill>
                  <a:schemeClr val="tx1"/>
                </a:solidFill>
                <a:effectLst/>
                <a:latin typeface="+mn-lt"/>
                <a:ea typeface="+mn-ea"/>
                <a:cs typeface="+mn-cs"/>
              </a:rPr>
              <a:t>Your hands can be on top of your knee or behind your knee for comfort.</a:t>
            </a:r>
          </a:p>
          <a:p>
            <a:r>
              <a:rPr lang="en-US" sz="1200" b="0" i="0" kern="1200" dirty="0">
                <a:solidFill>
                  <a:schemeClr val="tx1"/>
                </a:solidFill>
                <a:effectLst/>
                <a:latin typeface="+mn-lt"/>
                <a:ea typeface="+mn-ea"/>
                <a:cs typeface="+mn-cs"/>
              </a:rPr>
              <a:t>Hold this position for 15-20 seconds, then repeat 3-5 times on each side.</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19</a:t>
            </a:fld>
            <a:endParaRPr lang="en-US"/>
          </a:p>
        </p:txBody>
      </p:sp>
    </p:spTree>
    <p:extLst>
      <p:ext uri="{BB962C8B-B14F-4D97-AF65-F5344CB8AC3E}">
        <p14:creationId xmlns:p14="http://schemas.microsoft.com/office/powerpoint/2010/main" val="203704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Seated Lateral Trunk Stretch</a:t>
            </a:r>
          </a:p>
          <a:p>
            <a:r>
              <a:rPr lang="en-US" sz="1200" b="0" i="0" kern="1200" dirty="0">
                <a:solidFill>
                  <a:schemeClr val="tx1"/>
                </a:solidFill>
                <a:effectLst/>
                <a:latin typeface="+mn-lt"/>
                <a:ea typeface="+mn-ea"/>
                <a:cs typeface="+mn-cs"/>
              </a:rPr>
              <a:t>While in a seated position, raise one arm over your head.</a:t>
            </a:r>
          </a:p>
          <a:p>
            <a:r>
              <a:rPr lang="en-US" sz="1200" b="0" i="0" kern="1200" dirty="0">
                <a:solidFill>
                  <a:schemeClr val="tx1"/>
                </a:solidFill>
                <a:effectLst/>
                <a:latin typeface="+mn-lt"/>
                <a:ea typeface="+mn-ea"/>
                <a:cs typeface="+mn-cs"/>
              </a:rPr>
              <a:t>Place your other hand on your thigh for support.</a:t>
            </a:r>
          </a:p>
          <a:p>
            <a:r>
              <a:rPr lang="en-US" sz="1200" b="0" i="0" kern="1200" dirty="0">
                <a:solidFill>
                  <a:schemeClr val="tx1"/>
                </a:solidFill>
                <a:effectLst/>
                <a:latin typeface="+mn-lt"/>
                <a:ea typeface="+mn-ea"/>
                <a:cs typeface="+mn-cs"/>
              </a:rPr>
              <a:t>Slowly bend to the opposite side until you feel a comfortable stretch along the side of your trunk.</a:t>
            </a:r>
          </a:p>
          <a:p>
            <a:r>
              <a:rPr lang="en-US" sz="1200" b="0" i="0" kern="1200" dirty="0">
                <a:solidFill>
                  <a:schemeClr val="tx1"/>
                </a:solidFill>
                <a:effectLst/>
                <a:latin typeface="+mn-lt"/>
                <a:ea typeface="+mn-ea"/>
                <a:cs typeface="+mn-cs"/>
              </a:rPr>
              <a:t>Hold the stretch for 15-20 seconds, then repeat 3-5 times on each side.</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20</a:t>
            </a:fld>
            <a:endParaRPr lang="en-US"/>
          </a:p>
        </p:txBody>
      </p:sp>
    </p:spTree>
    <p:extLst>
      <p:ext uri="{BB962C8B-B14F-4D97-AF65-F5344CB8AC3E}">
        <p14:creationId xmlns:p14="http://schemas.microsoft.com/office/powerpoint/2010/main" val="317787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Seated Hamstring Stretch</a:t>
            </a:r>
          </a:p>
          <a:p>
            <a:r>
              <a:rPr lang="en-US" sz="1200" b="0" i="0" kern="1200" dirty="0">
                <a:solidFill>
                  <a:schemeClr val="tx1"/>
                </a:solidFill>
                <a:effectLst/>
                <a:latin typeface="+mn-lt"/>
                <a:ea typeface="+mn-ea"/>
                <a:cs typeface="+mn-cs"/>
              </a:rPr>
              <a:t>While seated, rest your heel on the floor with your knee straight.</a:t>
            </a:r>
          </a:p>
          <a:p>
            <a:r>
              <a:rPr lang="en-US" sz="1200" b="0" i="0" kern="1200" dirty="0">
                <a:solidFill>
                  <a:schemeClr val="tx1"/>
                </a:solidFill>
                <a:effectLst/>
                <a:latin typeface="+mn-lt"/>
                <a:ea typeface="+mn-ea"/>
                <a:cs typeface="+mn-cs"/>
              </a:rPr>
              <a:t>Gently lean forward until a stretch is felt behind your knee/thigh.</a:t>
            </a:r>
          </a:p>
          <a:p>
            <a:r>
              <a:rPr lang="en-US" sz="1200" b="0" i="0" kern="1200" dirty="0">
                <a:solidFill>
                  <a:schemeClr val="tx1"/>
                </a:solidFill>
                <a:effectLst/>
                <a:latin typeface="+mn-lt"/>
                <a:ea typeface="+mn-ea"/>
                <a:cs typeface="+mn-cs"/>
              </a:rPr>
              <a:t>You should keep your low back straight to focus the stretch on the hamstring muscles.</a:t>
            </a:r>
          </a:p>
          <a:p>
            <a:r>
              <a:rPr lang="en-US" sz="1200" b="0" i="0" kern="1200" dirty="0">
                <a:solidFill>
                  <a:schemeClr val="tx1"/>
                </a:solidFill>
                <a:effectLst/>
                <a:latin typeface="+mn-lt"/>
                <a:ea typeface="+mn-ea"/>
                <a:cs typeface="+mn-cs"/>
              </a:rPr>
              <a:t>Hold the stretch for 20-30 seconds, then repeat 3-4 times on each leg.</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21</a:t>
            </a:fld>
            <a:endParaRPr lang="en-US"/>
          </a:p>
        </p:txBody>
      </p:sp>
    </p:spTree>
    <p:extLst>
      <p:ext uri="{BB962C8B-B14F-4D97-AF65-F5344CB8AC3E}">
        <p14:creationId xmlns:p14="http://schemas.microsoft.com/office/powerpoint/2010/main" val="183856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Take a few minutes to sit with your eyes closed and hands in your lap at the end of your practice. This seated </a:t>
            </a:r>
            <a:r>
              <a:rPr lang="en-US" sz="1200" b="0" i="0" kern="1200" dirty="0" err="1">
                <a:solidFill>
                  <a:schemeClr val="tx1"/>
                </a:solidFill>
                <a:effectLst/>
                <a:latin typeface="+mn-lt"/>
                <a:ea typeface="+mn-ea"/>
                <a:cs typeface="+mn-cs"/>
              </a:rPr>
              <a:t>savasana</a:t>
            </a:r>
            <a:r>
              <a:rPr lang="en-US" sz="1200" b="0" i="0" kern="1200" dirty="0">
                <a:solidFill>
                  <a:schemeClr val="tx1"/>
                </a:solidFill>
                <a:effectLst/>
                <a:latin typeface="+mn-lt"/>
                <a:ea typeface="+mn-ea"/>
                <a:cs typeface="+mn-cs"/>
              </a:rPr>
              <a:t> will help your body absorb all the good effects of the poses you have done and transition you into the rest of </a:t>
            </a:r>
            <a:r>
              <a:rPr lang="en-US" sz="1200" b="0" i="0" u="sng" kern="1200" dirty="0">
                <a:solidFill>
                  <a:schemeClr val="tx1"/>
                </a:solidFill>
                <a:effectLst/>
                <a:latin typeface="+mn-lt"/>
                <a:ea typeface="+mn-ea"/>
                <a:cs typeface="+mn-cs"/>
                <a:hlinkClick r:id="rId3"/>
              </a:rPr>
              <a:t>your day</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22</a:t>
            </a:fld>
            <a:endParaRPr lang="en-US"/>
          </a:p>
        </p:txBody>
      </p:sp>
    </p:spTree>
    <p:extLst>
      <p:ext uri="{BB962C8B-B14F-4D97-AF65-F5344CB8AC3E}">
        <p14:creationId xmlns:p14="http://schemas.microsoft.com/office/powerpoint/2010/main" val="251055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4</a:t>
            </a:fld>
            <a:endParaRPr lang="en-US"/>
          </a:p>
        </p:txBody>
      </p:sp>
    </p:spTree>
    <p:extLst>
      <p:ext uri="{BB962C8B-B14F-4D97-AF65-F5344CB8AC3E}">
        <p14:creationId xmlns:p14="http://schemas.microsoft.com/office/powerpoint/2010/main" val="83158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many of us, stress is manifested through tight muscles and pain in the neck, shoulders, and back.  Our whole body can feel achy and tense at the end of day. If you looking for a simple but effective way to manage some of the physical effects of stress look no further. This workshop focuses on slow gentle stretches that help to unwind muscular knots and improve circulation. Stretches will occur while participates are seated or standing. Street wear is appropriate during this session and all fitness levels are welcome.</a:t>
            </a:r>
          </a:p>
          <a:p>
            <a:endParaRPr lang="en-US" dirty="0"/>
          </a:p>
        </p:txBody>
      </p:sp>
      <p:sp>
        <p:nvSpPr>
          <p:cNvPr id="4" name="Slide Number Placeholder 3"/>
          <p:cNvSpPr>
            <a:spLocks noGrp="1"/>
          </p:cNvSpPr>
          <p:nvPr>
            <p:ph type="sldNum" sz="quarter" idx="10"/>
          </p:nvPr>
        </p:nvSpPr>
        <p:spPr/>
        <p:txBody>
          <a:bodyPr/>
          <a:lstStyle/>
          <a:p>
            <a:fld id="{C23F4F4B-F327-4B33-8F6D-F5047EC4B44B}" type="slidenum">
              <a:rPr lang="en-US" smtClean="0"/>
              <a:t>5</a:t>
            </a:fld>
            <a:endParaRPr lang="en-US"/>
          </a:p>
        </p:txBody>
      </p:sp>
    </p:spTree>
    <p:extLst>
      <p:ext uri="{BB962C8B-B14F-4D97-AF65-F5344CB8AC3E}">
        <p14:creationId xmlns:p14="http://schemas.microsoft.com/office/powerpoint/2010/main" val="15475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6</a:t>
            </a:fld>
            <a:endParaRPr lang="en-US"/>
          </a:p>
        </p:txBody>
      </p:sp>
    </p:spTree>
    <p:extLst>
      <p:ext uri="{BB962C8B-B14F-4D97-AF65-F5344CB8AC3E}">
        <p14:creationId xmlns:p14="http://schemas.microsoft.com/office/powerpoint/2010/main" val="365363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More than 25 per­cent of the population experiences neck pain-and it’s more common in women than men. To fend off this ache, try stretching your trapezius-the kite-shaped muscle that covers the upper and back part of the neck and the shoulders-a few times a day.</a:t>
            </a:r>
          </a:p>
          <a:p>
            <a:r>
              <a:rPr lang="en-US" sz="1200" b="1" i="0" kern="1200" dirty="0">
                <a:solidFill>
                  <a:schemeClr val="tx1"/>
                </a:solidFill>
                <a:effectLst/>
                <a:latin typeface="+mn-lt"/>
                <a:ea typeface="+mn-ea"/>
                <a:cs typeface="+mn-cs"/>
              </a:rPr>
              <a:t>Stretch:</a:t>
            </a:r>
            <a:r>
              <a:rPr lang="en-US" sz="1200" b="0" i="0" kern="1200" dirty="0">
                <a:solidFill>
                  <a:schemeClr val="tx1"/>
                </a:solidFill>
                <a:effectLst/>
                <a:latin typeface="+mn-lt"/>
                <a:ea typeface="+mn-ea"/>
                <a:cs typeface="+mn-cs"/>
              </a:rPr>
              <a:t> Sitting up straight, with your feet flat and shoulders back, grab onto the bottom of your chair with your right hand. Then slowly tilt your head sideways, bringing your left ear toward your left shoulder until you feel a gentle stretch along the right side of your neck and shoulder. Hold for 10 to 15 seconds; repeat on the opposite side. Do this stretch a few times a day to help prevent a strain from starting in the first place.</a:t>
            </a:r>
          </a:p>
          <a:p>
            <a:endParaRPr lang="en-US" dirty="0"/>
          </a:p>
        </p:txBody>
      </p:sp>
      <p:sp>
        <p:nvSpPr>
          <p:cNvPr id="4" name="Slide Number Placeholder 3"/>
          <p:cNvSpPr>
            <a:spLocks noGrp="1"/>
          </p:cNvSpPr>
          <p:nvPr>
            <p:ph type="sldNum" sz="quarter" idx="10"/>
          </p:nvPr>
        </p:nvSpPr>
        <p:spPr/>
        <p:txBody>
          <a:bodyPr/>
          <a:lstStyle/>
          <a:p>
            <a:fld id="{C23F4F4B-F327-4B33-8F6D-F5047EC4B44B}" type="slidenum">
              <a:rPr lang="en-US" smtClean="0"/>
              <a:t>9</a:t>
            </a:fld>
            <a:endParaRPr lang="en-US"/>
          </a:p>
        </p:txBody>
      </p:sp>
    </p:spTree>
    <p:extLst>
      <p:ext uri="{BB962C8B-B14F-4D97-AF65-F5344CB8AC3E}">
        <p14:creationId xmlns:p14="http://schemas.microsoft.com/office/powerpoint/2010/main" val="173406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Overuse injuries of the wrist are pretty common, and tend to affect people between the ages of 30 and 50. They can be caused at work or at play by repetitive gripping and grasping movements.</a:t>
            </a:r>
          </a:p>
          <a:p>
            <a:r>
              <a:rPr lang="en-US" sz="1200" b="1" i="0" kern="1200" dirty="0">
                <a:solidFill>
                  <a:schemeClr val="tx1"/>
                </a:solidFill>
                <a:effectLst/>
                <a:latin typeface="+mn-lt"/>
                <a:ea typeface="+mn-ea"/>
                <a:cs typeface="+mn-cs"/>
              </a:rPr>
              <a:t>Stretch:</a:t>
            </a:r>
            <a:r>
              <a:rPr lang="en-US" sz="1200" b="0" i="0" kern="1200" dirty="0">
                <a:solidFill>
                  <a:schemeClr val="tx1"/>
                </a:solidFill>
                <a:effectLst/>
                <a:latin typeface="+mn-lt"/>
                <a:ea typeface="+mn-ea"/>
                <a:cs typeface="+mn-cs"/>
              </a:rPr>
              <a:t> While seated, extend your right arm forward at shoulder height. Keeping your elbow straight, grasp your right hand with your left, and slowly bend the wrist backward until you feel a stretch along the bottom of your forearm. Hold for 15 seconds. Then bend wrist downward until a stretch is felt on the top of the arm, and hold for 15 seconds. Switch arms and repeat. Repeat four times for each hand.</a:t>
            </a:r>
          </a:p>
          <a:p>
            <a:endParaRPr lang="en-US" dirty="0"/>
          </a:p>
        </p:txBody>
      </p:sp>
      <p:sp>
        <p:nvSpPr>
          <p:cNvPr id="4" name="Slide Number Placeholder 3"/>
          <p:cNvSpPr>
            <a:spLocks noGrp="1"/>
          </p:cNvSpPr>
          <p:nvPr>
            <p:ph type="sldNum" sz="quarter" idx="10"/>
          </p:nvPr>
        </p:nvSpPr>
        <p:spPr/>
        <p:txBody>
          <a:bodyPr/>
          <a:lstStyle/>
          <a:p>
            <a:fld id="{C23F4F4B-F327-4B33-8F6D-F5047EC4B44B}" type="slidenum">
              <a:rPr lang="en-US" smtClean="0"/>
              <a:t>10</a:t>
            </a:fld>
            <a:endParaRPr lang="en-US"/>
          </a:p>
        </p:txBody>
      </p:sp>
    </p:spTree>
    <p:extLst>
      <p:ext uri="{BB962C8B-B14F-4D97-AF65-F5344CB8AC3E}">
        <p14:creationId xmlns:p14="http://schemas.microsoft.com/office/powerpoint/2010/main" val="110421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probably don’t often think about stretching your wrists, but it’s important for maintaining good circulation.</a:t>
            </a:r>
          </a:p>
          <a:p>
            <a:r>
              <a:rPr lang="en-US" sz="1200" b="1" i="0" kern="1200" dirty="0">
                <a:solidFill>
                  <a:schemeClr val="tx1"/>
                </a:solidFill>
                <a:effectLst/>
                <a:latin typeface="+mn-lt"/>
                <a:ea typeface="+mn-ea"/>
                <a:cs typeface="+mn-cs"/>
              </a:rPr>
              <a:t>Stretch:</a:t>
            </a:r>
            <a:r>
              <a:rPr lang="en-US" sz="1200" b="0" i="0" kern="1200" dirty="0">
                <a:solidFill>
                  <a:schemeClr val="tx1"/>
                </a:solidFill>
                <a:effectLst/>
                <a:latin typeface="+mn-lt"/>
                <a:ea typeface="+mn-ea"/>
                <a:cs typeface="+mn-cs"/>
              </a:rPr>
              <a:t> Place palms together, fingers straight, in a prayer position, elbows pointed out to your sides. Keeping the heels of the hands together, slowly lower hands and raise elbows so the angle at the wrist decreases. Press palms and fingers together firmly for five seconds, then release. Repeat five times.</a:t>
            </a:r>
          </a:p>
          <a:p>
            <a:endParaRPr lang="en-US" dirty="0"/>
          </a:p>
        </p:txBody>
      </p:sp>
      <p:sp>
        <p:nvSpPr>
          <p:cNvPr id="4" name="Slide Number Placeholder 3"/>
          <p:cNvSpPr>
            <a:spLocks noGrp="1"/>
          </p:cNvSpPr>
          <p:nvPr>
            <p:ph type="sldNum" sz="quarter" idx="10"/>
          </p:nvPr>
        </p:nvSpPr>
        <p:spPr/>
        <p:txBody>
          <a:bodyPr/>
          <a:lstStyle/>
          <a:p>
            <a:fld id="{C23F4F4B-F327-4B33-8F6D-F5047EC4B44B}" type="slidenum">
              <a:rPr lang="en-US" smtClean="0"/>
              <a:t>11</a:t>
            </a:fld>
            <a:endParaRPr lang="en-US"/>
          </a:p>
        </p:txBody>
      </p:sp>
    </p:spTree>
    <p:extLst>
      <p:ext uri="{BB962C8B-B14F-4D97-AF65-F5344CB8AC3E}">
        <p14:creationId xmlns:p14="http://schemas.microsoft.com/office/powerpoint/2010/main" val="173209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runners and walkers, stretching the gluteus </a:t>
            </a:r>
            <a:r>
              <a:rPr lang="en-US" sz="1200" b="0" i="0" kern="1200" dirty="0" err="1">
                <a:solidFill>
                  <a:schemeClr val="tx1"/>
                </a:solidFill>
                <a:effectLst/>
                <a:latin typeface="+mn-lt"/>
                <a:ea typeface="+mn-ea"/>
                <a:cs typeface="+mn-cs"/>
              </a:rPr>
              <a:t>maximus</a:t>
            </a:r>
            <a:r>
              <a:rPr lang="en-US" sz="1200" b="0" i="0" kern="1200" dirty="0">
                <a:solidFill>
                  <a:schemeClr val="tx1"/>
                </a:solidFill>
                <a:effectLst/>
                <a:latin typeface="+mn-lt"/>
                <a:ea typeface="+mn-ea"/>
                <a:cs typeface="+mn-cs"/>
              </a:rPr>
              <a:t> (butt muscles) improves flexibility and can help prevent injuries.</a:t>
            </a:r>
          </a:p>
          <a:p>
            <a:r>
              <a:rPr lang="en-US" sz="1200" b="1" i="0" kern="1200" dirty="0">
                <a:solidFill>
                  <a:schemeClr val="tx1"/>
                </a:solidFill>
                <a:effectLst/>
                <a:latin typeface="+mn-lt"/>
                <a:ea typeface="+mn-ea"/>
                <a:cs typeface="+mn-cs"/>
              </a:rPr>
              <a:t>Stretch:</a:t>
            </a:r>
            <a:r>
              <a:rPr lang="en-US" sz="1200" b="0" i="0" kern="1200" dirty="0">
                <a:solidFill>
                  <a:schemeClr val="tx1"/>
                </a:solidFill>
                <a:effectLst/>
                <a:latin typeface="+mn-lt"/>
                <a:ea typeface="+mn-ea"/>
                <a:cs typeface="+mn-cs"/>
              </a:rPr>
              <a:t> Sit on a chair; bring one ankle up onto the knee of your other leg. Lean forward, keeping your back straight, and you should immediately feel the stretch in the gluteus </a:t>
            </a:r>
            <a:r>
              <a:rPr lang="en-US" sz="1200" b="0" i="0" kern="1200" dirty="0" err="1">
                <a:solidFill>
                  <a:schemeClr val="tx1"/>
                </a:solidFill>
                <a:effectLst/>
                <a:latin typeface="+mn-lt"/>
                <a:ea typeface="+mn-ea"/>
                <a:cs typeface="+mn-cs"/>
              </a:rPr>
              <a:t>maximus</a:t>
            </a:r>
            <a:r>
              <a:rPr lang="en-US" sz="1200" b="0" i="0" kern="1200" dirty="0">
                <a:solidFill>
                  <a:schemeClr val="tx1"/>
                </a:solidFill>
                <a:effectLst/>
                <a:latin typeface="+mn-lt"/>
                <a:ea typeface="+mn-ea"/>
                <a:cs typeface="+mn-cs"/>
              </a:rPr>
              <a:t>. Hold for 16 seconds. Continue forward as far as you can comfortably go, pushing gently on the top knee with your hand. Hold for 30 seconds, then switch sides.</a:t>
            </a:r>
          </a:p>
          <a:p>
            <a:endParaRPr lang="en-US" dirty="0"/>
          </a:p>
        </p:txBody>
      </p:sp>
      <p:sp>
        <p:nvSpPr>
          <p:cNvPr id="4" name="Slide Number Placeholder 3"/>
          <p:cNvSpPr>
            <a:spLocks noGrp="1"/>
          </p:cNvSpPr>
          <p:nvPr>
            <p:ph type="sldNum" sz="quarter" idx="10"/>
          </p:nvPr>
        </p:nvSpPr>
        <p:spPr/>
        <p:txBody>
          <a:bodyPr/>
          <a:lstStyle/>
          <a:p>
            <a:fld id="{C23F4F4B-F327-4B33-8F6D-F5047EC4B44B}" type="slidenum">
              <a:rPr lang="en-US" smtClean="0"/>
              <a:t>12</a:t>
            </a:fld>
            <a:endParaRPr lang="en-US"/>
          </a:p>
        </p:txBody>
      </p:sp>
    </p:spTree>
    <p:extLst>
      <p:ext uri="{BB962C8B-B14F-4D97-AF65-F5344CB8AC3E}">
        <p14:creationId xmlns:p14="http://schemas.microsoft.com/office/powerpoint/2010/main" val="79524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Come to sit on a chair with the spine long and both feet on the floor. Place your hands on your knees or the tops of your thighs.</a:t>
            </a:r>
          </a:p>
          <a:p>
            <a:pPr fontAlgn="base"/>
            <a:r>
              <a:rPr lang="en-US" sz="1200" b="0" i="0" kern="1200" dirty="0">
                <a:solidFill>
                  <a:schemeClr val="tx1"/>
                </a:solidFill>
                <a:effectLst/>
                <a:latin typeface="+mn-lt"/>
                <a:ea typeface="+mn-ea"/>
                <a:cs typeface="+mn-cs"/>
              </a:rPr>
              <a:t>On an inhale, arch your spine and roll your shoulders down and back, bringing your shoulder blades onto your back. This is </a:t>
            </a:r>
            <a:r>
              <a:rPr lang="en-US" sz="1200" b="0" i="0" u="sng" kern="1200" dirty="0">
                <a:solidFill>
                  <a:schemeClr val="tx1"/>
                </a:solidFill>
                <a:effectLst/>
                <a:latin typeface="+mn-lt"/>
                <a:ea typeface="+mn-ea"/>
                <a:cs typeface="+mn-cs"/>
                <a:hlinkClick r:id="rId3"/>
              </a:rPr>
              <a:t>cow position</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On an exhale, round your spine and drop your chin to your chest, letting the shoulder and head come forward. This is </a:t>
            </a:r>
            <a:r>
              <a:rPr lang="en-US" sz="1200" b="0" i="0" u="sng" kern="1200" dirty="0">
                <a:solidFill>
                  <a:schemeClr val="tx1"/>
                </a:solidFill>
                <a:effectLst/>
                <a:latin typeface="+mn-lt"/>
                <a:ea typeface="+mn-ea"/>
                <a:cs typeface="+mn-cs"/>
                <a:hlinkClick r:id="rId3"/>
              </a:rPr>
              <a:t>cat</a:t>
            </a:r>
            <a:r>
              <a:rPr lang="en-US" sz="1200" b="0" i="0" kern="1200" dirty="0">
                <a:solidFill>
                  <a:schemeClr val="tx1"/>
                </a:solidFill>
                <a:effectLst/>
                <a:latin typeface="+mn-lt"/>
                <a:ea typeface="+mn-ea"/>
                <a:cs typeface="+mn-cs"/>
              </a:rPr>
              <a:t> position.</a:t>
            </a:r>
          </a:p>
          <a:p>
            <a:pPr fontAlgn="base"/>
            <a:r>
              <a:rPr lang="en-US" sz="1200" b="0" i="0" kern="1200" dirty="0">
                <a:solidFill>
                  <a:schemeClr val="tx1"/>
                </a:solidFill>
                <a:effectLst/>
                <a:latin typeface="+mn-lt"/>
                <a:ea typeface="+mn-ea"/>
                <a:cs typeface="+mn-cs"/>
              </a:rPr>
              <a:t>Continue moving between cow on the inhalations and cat on the exhalations for five breaths.</a:t>
            </a:r>
          </a:p>
          <a:p>
            <a:endParaRPr lang="en-US" dirty="0"/>
          </a:p>
        </p:txBody>
      </p:sp>
      <p:sp>
        <p:nvSpPr>
          <p:cNvPr id="4" name="Slide Number Placeholder 3"/>
          <p:cNvSpPr>
            <a:spLocks noGrp="1"/>
          </p:cNvSpPr>
          <p:nvPr>
            <p:ph type="sldNum" sz="quarter" idx="5"/>
          </p:nvPr>
        </p:nvSpPr>
        <p:spPr/>
        <p:txBody>
          <a:bodyPr/>
          <a:lstStyle/>
          <a:p>
            <a:fld id="{C23F4F4B-F327-4B33-8F6D-F5047EC4B44B}" type="slidenum">
              <a:rPr lang="en-US" smtClean="0"/>
              <a:t>13</a:t>
            </a:fld>
            <a:endParaRPr lang="en-US"/>
          </a:p>
        </p:txBody>
      </p:sp>
    </p:spTree>
    <p:extLst>
      <p:ext uri="{BB962C8B-B14F-4D97-AF65-F5344CB8AC3E}">
        <p14:creationId xmlns:p14="http://schemas.microsoft.com/office/powerpoint/2010/main" val="106292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besthealthmag.ca/best-you/stretching/wrist-flexor-stret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besthealthmag.ca/best-you/stretching/prayer-stretch/" TargetMode="External"/><Relationship Id="rId4" Type="http://schemas.openxmlformats.org/officeDocument/2006/relationships/hyperlink" Target="https://www.besthealthmag.ca/janfeb201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besthealthmag.ca/best-you/stretching/seated-glute-stret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tod.com/blog/12-stretches-back-pain-des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tod.com/blog/12-stretches-back-pain-des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btod.com/blog/12-stretches-back-pain-des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verywellfit.com/chair-yoga-poses-3567189"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osteopathic.org/what-is-osteopathic-medicine/benefits-of-yog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you.com/6-benefits-of-chair-yoga-8-poses-to-get-you-starte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besthealthmag.ca/best-you/stretching/upper-trapezius-stret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Stretch…Release…Relax!</a:t>
            </a:r>
          </a:p>
        </p:txBody>
      </p:sp>
      <p:sp>
        <p:nvSpPr>
          <p:cNvPr id="3" name="Subtitle 2"/>
          <p:cNvSpPr>
            <a:spLocks noGrp="1"/>
          </p:cNvSpPr>
          <p:nvPr>
            <p:ph type="subTitle" idx="1"/>
          </p:nvPr>
        </p:nvSpPr>
        <p:spPr>
          <a:xfrm>
            <a:off x="1154954" y="4777380"/>
            <a:ext cx="10055590" cy="1239372"/>
          </a:xfrm>
        </p:spPr>
        <p:txBody>
          <a:bodyPr>
            <a:normAutofit fontScale="85000" lnSpcReduction="20000"/>
          </a:bodyPr>
          <a:lstStyle/>
          <a:p>
            <a:r>
              <a:rPr lang="en-US" dirty="0"/>
              <a:t>UIC Wellness Center</a:t>
            </a:r>
          </a:p>
          <a:p>
            <a:r>
              <a:rPr lang="en-US" dirty="0"/>
              <a:t>Student Center East room 238</a:t>
            </a:r>
          </a:p>
          <a:p>
            <a:r>
              <a:rPr lang="en-US" dirty="0"/>
              <a:t>312-413-2120</a:t>
            </a:r>
          </a:p>
          <a:p>
            <a:r>
              <a:rPr lang="en-US" dirty="0"/>
              <a:t>http://wellnesscenter.uic.edu/</a:t>
            </a:r>
          </a:p>
          <a:p>
            <a:endParaRPr lang="en-US" dirty="0"/>
          </a:p>
        </p:txBody>
      </p:sp>
    </p:spTree>
    <p:extLst>
      <p:ext uri="{BB962C8B-B14F-4D97-AF65-F5344CB8AC3E}">
        <p14:creationId xmlns:p14="http://schemas.microsoft.com/office/powerpoint/2010/main" val="222835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Wrist flexor stretch (15 sec. holds, 4x each wrist)</a:t>
            </a:r>
            <a:endParaRPr lang="en-US" dirty="0"/>
          </a:p>
        </p:txBody>
      </p:sp>
      <p:pic>
        <p:nvPicPr>
          <p:cNvPr id="4" name="Content Placeholder 3"/>
          <p:cNvPicPr>
            <a:picLocks noGrp="1" noChangeAspect="1"/>
          </p:cNvPicPr>
          <p:nvPr>
            <p:ph idx="1"/>
          </p:nvPr>
        </p:nvPicPr>
        <p:blipFill>
          <a:blip r:embed="rId3"/>
          <a:stretch>
            <a:fillRect/>
          </a:stretch>
        </p:blipFill>
        <p:spPr>
          <a:xfrm>
            <a:off x="3057100" y="2177607"/>
            <a:ext cx="5254388" cy="4465485"/>
          </a:xfrm>
          <a:prstGeom prst="rect">
            <a:avLst/>
          </a:prstGeom>
        </p:spPr>
      </p:pic>
      <p:sp>
        <p:nvSpPr>
          <p:cNvPr id="3" name="TextBox 2">
            <a:extLst>
              <a:ext uri="{FF2B5EF4-FFF2-40B4-BE49-F238E27FC236}">
                <a16:creationId xmlns:a16="http://schemas.microsoft.com/office/drawing/2014/main" id="{A3DF8C6E-E911-446D-A0DC-22564E9194FB}"/>
              </a:ext>
            </a:extLst>
          </p:cNvPr>
          <p:cNvSpPr txBox="1"/>
          <p:nvPr/>
        </p:nvSpPr>
        <p:spPr>
          <a:xfrm>
            <a:off x="1154954" y="6334780"/>
            <a:ext cx="11322423" cy="523220"/>
          </a:xfrm>
          <a:prstGeom prst="rect">
            <a:avLst/>
          </a:prstGeom>
          <a:noFill/>
        </p:spPr>
        <p:txBody>
          <a:bodyPr wrap="square" rtlCol="0">
            <a:spAutoFit/>
          </a:bodyPr>
          <a:lstStyle/>
          <a:p>
            <a:pPr algn="ctr"/>
            <a:r>
              <a:rPr lang="en-US" sz="1400" b="1" dirty="0"/>
              <a:t>Source: Best Health Magazine, Nov/Dec 2008; Illustration by Kagan McLeod </a:t>
            </a:r>
            <a:r>
              <a:rPr lang="en-US" sz="1400" dirty="0">
                <a:hlinkClick r:id="rId4"/>
              </a:rPr>
              <a:t>https://www.besthealthmag.ca/best-you/stretching/wrist-flexor-stretch/</a:t>
            </a:r>
            <a:endParaRPr lang="en-US" sz="1400" dirty="0"/>
          </a:p>
        </p:txBody>
      </p:sp>
    </p:spTree>
    <p:extLst>
      <p:ext uri="{BB962C8B-B14F-4D97-AF65-F5344CB8AC3E}">
        <p14:creationId xmlns:p14="http://schemas.microsoft.com/office/powerpoint/2010/main" val="353124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Prayer stretch (5 sec. holds, 5x)</a:t>
            </a:r>
            <a:endParaRPr lang="en-US" dirty="0"/>
          </a:p>
        </p:txBody>
      </p:sp>
      <p:pic>
        <p:nvPicPr>
          <p:cNvPr id="4" name="Content Placeholder 3"/>
          <p:cNvPicPr>
            <a:picLocks noGrp="1" noChangeAspect="1"/>
          </p:cNvPicPr>
          <p:nvPr>
            <p:ph idx="1"/>
          </p:nvPr>
        </p:nvPicPr>
        <p:blipFill>
          <a:blip r:embed="rId3"/>
          <a:stretch>
            <a:fillRect/>
          </a:stretch>
        </p:blipFill>
        <p:spPr>
          <a:xfrm>
            <a:off x="3207223" y="2151348"/>
            <a:ext cx="5090615" cy="4109988"/>
          </a:xfrm>
          <a:prstGeom prst="rect">
            <a:avLst/>
          </a:prstGeom>
        </p:spPr>
      </p:pic>
      <p:sp>
        <p:nvSpPr>
          <p:cNvPr id="3" name="TextBox 2">
            <a:extLst>
              <a:ext uri="{FF2B5EF4-FFF2-40B4-BE49-F238E27FC236}">
                <a16:creationId xmlns:a16="http://schemas.microsoft.com/office/drawing/2014/main" id="{83CCFD1C-70D3-49D4-A087-03A644EC648D}"/>
              </a:ext>
            </a:extLst>
          </p:cNvPr>
          <p:cNvSpPr txBox="1"/>
          <p:nvPr/>
        </p:nvSpPr>
        <p:spPr>
          <a:xfrm>
            <a:off x="645458" y="6334780"/>
            <a:ext cx="10488706" cy="523220"/>
          </a:xfrm>
          <a:prstGeom prst="rect">
            <a:avLst/>
          </a:prstGeom>
          <a:noFill/>
        </p:spPr>
        <p:txBody>
          <a:bodyPr wrap="square" rtlCol="0">
            <a:spAutoFit/>
          </a:bodyPr>
          <a:lstStyle/>
          <a:p>
            <a:pPr algn="ctr"/>
            <a:r>
              <a:rPr lang="en-US" sz="1400" b="1" dirty="0"/>
              <a:t>Source: </a:t>
            </a:r>
            <a:r>
              <a:rPr lang="en-US" sz="1400" b="1" dirty="0">
                <a:hlinkClick r:id="rId4"/>
              </a:rPr>
              <a:t>Best Health magazine, Jan/Feb 2013; Illustration: Kagan McLeod</a:t>
            </a:r>
            <a:r>
              <a:rPr lang="en-US" sz="1400" b="1" dirty="0"/>
              <a:t> </a:t>
            </a:r>
            <a:r>
              <a:rPr lang="en-US" sz="1400" dirty="0">
                <a:hlinkClick r:id="rId5"/>
              </a:rPr>
              <a:t>https://www.besthealthmag.ca/best-you/stretching/prayer-stretch/</a:t>
            </a:r>
            <a:endParaRPr lang="en-US" sz="1400" dirty="0"/>
          </a:p>
        </p:txBody>
      </p:sp>
    </p:spTree>
    <p:extLst>
      <p:ext uri="{BB962C8B-B14F-4D97-AF65-F5344CB8AC3E}">
        <p14:creationId xmlns:p14="http://schemas.microsoft.com/office/powerpoint/2010/main" val="144636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30" y="973668"/>
            <a:ext cx="10254574" cy="706964"/>
          </a:xfrm>
        </p:spPr>
        <p:txBody>
          <a:bodyPr/>
          <a:lstStyle/>
          <a:p>
            <a:r>
              <a:rPr lang="en-US" b="1" dirty="0"/>
              <a:t>Seated glute stretch ( 15-30 sec. holds each side)</a:t>
            </a:r>
            <a:endParaRPr lang="en-US" dirty="0"/>
          </a:p>
        </p:txBody>
      </p:sp>
      <p:pic>
        <p:nvPicPr>
          <p:cNvPr id="4" name="Content Placeholder 3"/>
          <p:cNvPicPr>
            <a:picLocks noGrp="1" noChangeAspect="1"/>
          </p:cNvPicPr>
          <p:nvPr>
            <p:ph idx="1"/>
          </p:nvPr>
        </p:nvPicPr>
        <p:blipFill>
          <a:blip r:embed="rId3"/>
          <a:stretch>
            <a:fillRect/>
          </a:stretch>
        </p:blipFill>
        <p:spPr>
          <a:xfrm>
            <a:off x="2743200" y="2029309"/>
            <a:ext cx="5968523" cy="4275957"/>
          </a:xfrm>
          <a:prstGeom prst="rect">
            <a:avLst/>
          </a:prstGeom>
        </p:spPr>
      </p:pic>
      <p:sp>
        <p:nvSpPr>
          <p:cNvPr id="3" name="TextBox 2">
            <a:extLst>
              <a:ext uri="{FF2B5EF4-FFF2-40B4-BE49-F238E27FC236}">
                <a16:creationId xmlns:a16="http://schemas.microsoft.com/office/drawing/2014/main" id="{08AD05D8-2845-42ED-90A9-BC4C7FB7F931}"/>
              </a:ext>
            </a:extLst>
          </p:cNvPr>
          <p:cNvSpPr txBox="1"/>
          <p:nvPr/>
        </p:nvSpPr>
        <p:spPr>
          <a:xfrm>
            <a:off x="887506" y="6305266"/>
            <a:ext cx="10488706" cy="523220"/>
          </a:xfrm>
          <a:prstGeom prst="rect">
            <a:avLst/>
          </a:prstGeom>
          <a:noFill/>
        </p:spPr>
        <p:txBody>
          <a:bodyPr wrap="square" rtlCol="0">
            <a:spAutoFit/>
          </a:bodyPr>
          <a:lstStyle/>
          <a:p>
            <a:pPr algn="ctr"/>
            <a:r>
              <a:rPr lang="en-US" sz="1400" b="1" dirty="0"/>
              <a:t>Source: Best Health Magazine, Jan/Feb 2010; Illustration by Kagan McCleod </a:t>
            </a:r>
            <a:r>
              <a:rPr lang="en-US" sz="1400" dirty="0">
                <a:hlinkClick r:id="rId4"/>
              </a:rPr>
              <a:t>https://www.besthealthmag.ca/best-you/stretching/seated-glute-stretch/</a:t>
            </a:r>
            <a:endParaRPr lang="en-US" sz="1400" dirty="0"/>
          </a:p>
        </p:txBody>
      </p:sp>
    </p:spTree>
    <p:extLst>
      <p:ext uri="{BB962C8B-B14F-4D97-AF65-F5344CB8AC3E}">
        <p14:creationId xmlns:p14="http://schemas.microsoft.com/office/powerpoint/2010/main" val="401634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cat-cow stretch( 5 breaths)</a:t>
            </a:r>
          </a:p>
        </p:txBody>
      </p:sp>
      <p:pic>
        <p:nvPicPr>
          <p:cNvPr id="4" name="Content Placeholder 3"/>
          <p:cNvPicPr>
            <a:picLocks noGrp="1" noChangeAspect="1"/>
          </p:cNvPicPr>
          <p:nvPr>
            <p:ph idx="1"/>
          </p:nvPr>
        </p:nvPicPr>
        <p:blipFill>
          <a:blip r:embed="rId3"/>
          <a:stretch>
            <a:fillRect/>
          </a:stretch>
        </p:blipFill>
        <p:spPr>
          <a:xfrm>
            <a:off x="6473954" y="2238378"/>
            <a:ext cx="5251226" cy="4125217"/>
          </a:xfrm>
          <a:prstGeom prst="rect">
            <a:avLst/>
          </a:prstGeom>
        </p:spPr>
      </p:pic>
      <p:pic>
        <p:nvPicPr>
          <p:cNvPr id="3" name="Picture 2">
            <a:extLst>
              <a:ext uri="{FF2B5EF4-FFF2-40B4-BE49-F238E27FC236}">
                <a16:creationId xmlns:a16="http://schemas.microsoft.com/office/drawing/2014/main" id="{8051125A-92D3-4E49-A8A3-59610D21C932}"/>
              </a:ext>
            </a:extLst>
          </p:cNvPr>
          <p:cNvPicPr>
            <a:picLocks noChangeAspect="1"/>
          </p:cNvPicPr>
          <p:nvPr/>
        </p:nvPicPr>
        <p:blipFill>
          <a:blip r:embed="rId4"/>
          <a:stretch>
            <a:fillRect/>
          </a:stretch>
        </p:blipFill>
        <p:spPr>
          <a:xfrm>
            <a:off x="377951" y="2238378"/>
            <a:ext cx="5340097" cy="4125217"/>
          </a:xfrm>
          <a:prstGeom prst="rect">
            <a:avLst/>
          </a:prstGeom>
        </p:spPr>
      </p:pic>
      <p:sp>
        <p:nvSpPr>
          <p:cNvPr id="5" name="TextBox 4">
            <a:extLst>
              <a:ext uri="{FF2B5EF4-FFF2-40B4-BE49-F238E27FC236}">
                <a16:creationId xmlns:a16="http://schemas.microsoft.com/office/drawing/2014/main" id="{1E7AFFA7-30DC-4738-8DB8-D015B751553E}"/>
              </a:ext>
            </a:extLst>
          </p:cNvPr>
          <p:cNvSpPr txBox="1"/>
          <p:nvPr/>
        </p:nvSpPr>
        <p:spPr>
          <a:xfrm>
            <a:off x="2443363" y="6447628"/>
            <a:ext cx="8353785" cy="307777"/>
          </a:xfrm>
          <a:prstGeom prst="rect">
            <a:avLst/>
          </a:prstGeom>
          <a:noFill/>
        </p:spPr>
        <p:txBody>
          <a:bodyPr wrap="square" rtlCol="0">
            <a:spAutoFit/>
          </a:bodyPr>
          <a:lstStyle/>
          <a:p>
            <a:pPr algn="ctr"/>
            <a:r>
              <a:rPr lang="en-US" sz="1400" dirty="0">
                <a:hlinkClick r:id="rId5"/>
              </a:rPr>
              <a:t>https://www.verywellfit.com/chair-yoga-poses-3567189</a:t>
            </a:r>
            <a:endParaRPr lang="en-US" sz="1400" dirty="0"/>
          </a:p>
        </p:txBody>
      </p:sp>
      <p:sp>
        <p:nvSpPr>
          <p:cNvPr id="6" name="TextBox 5">
            <a:extLst>
              <a:ext uri="{FF2B5EF4-FFF2-40B4-BE49-F238E27FC236}">
                <a16:creationId xmlns:a16="http://schemas.microsoft.com/office/drawing/2014/main" id="{12760AF6-EDDD-4C46-A891-9B588C9C036D}"/>
              </a:ext>
            </a:extLst>
          </p:cNvPr>
          <p:cNvSpPr txBox="1"/>
          <p:nvPr/>
        </p:nvSpPr>
        <p:spPr>
          <a:xfrm>
            <a:off x="4085863" y="2662177"/>
            <a:ext cx="1632185" cy="369332"/>
          </a:xfrm>
          <a:prstGeom prst="rect">
            <a:avLst/>
          </a:prstGeom>
          <a:noFill/>
        </p:spPr>
        <p:txBody>
          <a:bodyPr wrap="square" rtlCol="0">
            <a:spAutoFit/>
          </a:bodyPr>
          <a:lstStyle/>
          <a:p>
            <a:r>
              <a:rPr lang="en-US" dirty="0"/>
              <a:t>Inhale arch </a:t>
            </a:r>
          </a:p>
        </p:txBody>
      </p:sp>
      <p:sp>
        <p:nvSpPr>
          <p:cNvPr id="7" name="TextBox 6">
            <a:extLst>
              <a:ext uri="{FF2B5EF4-FFF2-40B4-BE49-F238E27FC236}">
                <a16:creationId xmlns:a16="http://schemas.microsoft.com/office/drawing/2014/main" id="{A395D8E1-778D-46EA-ADE3-BA49E238391F}"/>
              </a:ext>
            </a:extLst>
          </p:cNvPr>
          <p:cNvSpPr txBox="1"/>
          <p:nvPr/>
        </p:nvSpPr>
        <p:spPr>
          <a:xfrm>
            <a:off x="9425960" y="2662177"/>
            <a:ext cx="2299220" cy="369332"/>
          </a:xfrm>
          <a:prstGeom prst="rect">
            <a:avLst/>
          </a:prstGeom>
          <a:noFill/>
        </p:spPr>
        <p:txBody>
          <a:bodyPr wrap="square" rtlCol="0">
            <a:spAutoFit/>
          </a:bodyPr>
          <a:lstStyle/>
          <a:p>
            <a:r>
              <a:rPr lang="en-US" dirty="0"/>
              <a:t>Exhale round spine</a:t>
            </a:r>
          </a:p>
        </p:txBody>
      </p:sp>
      <p:sp>
        <p:nvSpPr>
          <p:cNvPr id="8" name="TextBox 7">
            <a:extLst>
              <a:ext uri="{FF2B5EF4-FFF2-40B4-BE49-F238E27FC236}">
                <a16:creationId xmlns:a16="http://schemas.microsoft.com/office/drawing/2014/main" id="{16E97F01-63D7-4984-A12D-8C19FDBD0F7D}"/>
              </a:ext>
            </a:extLst>
          </p:cNvPr>
          <p:cNvSpPr txBox="1"/>
          <p:nvPr/>
        </p:nvSpPr>
        <p:spPr>
          <a:xfrm>
            <a:off x="908715" y="6211669"/>
            <a:ext cx="2864632" cy="646331"/>
          </a:xfrm>
          <a:prstGeom prst="rect">
            <a:avLst/>
          </a:prstGeom>
          <a:noFill/>
        </p:spPr>
        <p:txBody>
          <a:bodyPr wrap="square" rtlCol="0">
            <a:spAutoFit/>
          </a:bodyPr>
          <a:lstStyle/>
          <a:p>
            <a:r>
              <a:rPr lang="en-US" b="1" dirty="0">
                <a:solidFill>
                  <a:schemeClr val="accent2"/>
                </a:solidFill>
              </a:rPr>
              <a:t>Check out guided exercise video here! &gt;&gt;</a:t>
            </a:r>
          </a:p>
        </p:txBody>
      </p:sp>
    </p:spTree>
    <p:extLst>
      <p:ext uri="{BB962C8B-B14F-4D97-AF65-F5344CB8AC3E}">
        <p14:creationId xmlns:p14="http://schemas.microsoft.com/office/powerpoint/2010/main" val="18194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Raised Hands Pose - </a:t>
            </a:r>
            <a:r>
              <a:rPr lang="en-US" dirty="0" err="1"/>
              <a:t>Urdhva</a:t>
            </a:r>
            <a:r>
              <a:rPr lang="en-US" dirty="0"/>
              <a:t> </a:t>
            </a:r>
            <a:r>
              <a:rPr lang="en-US" dirty="0" err="1"/>
              <a:t>Hastasana</a:t>
            </a:r>
            <a:endParaRPr lang="en-US" dirty="0"/>
          </a:p>
        </p:txBody>
      </p:sp>
      <p:pic>
        <p:nvPicPr>
          <p:cNvPr id="4" name="Content Placeholder 3"/>
          <p:cNvPicPr>
            <a:picLocks noGrp="1" noChangeAspect="1"/>
          </p:cNvPicPr>
          <p:nvPr>
            <p:ph idx="1"/>
          </p:nvPr>
        </p:nvPicPr>
        <p:blipFill>
          <a:blip r:embed="rId3"/>
          <a:stretch>
            <a:fillRect/>
          </a:stretch>
        </p:blipFill>
        <p:spPr>
          <a:xfrm>
            <a:off x="367364" y="2640075"/>
            <a:ext cx="5728636" cy="3819091"/>
          </a:xfrm>
          <a:prstGeom prst="rect">
            <a:avLst/>
          </a:prstGeom>
        </p:spPr>
      </p:pic>
      <p:pic>
        <p:nvPicPr>
          <p:cNvPr id="5" name="Picture 4">
            <a:extLst>
              <a:ext uri="{FF2B5EF4-FFF2-40B4-BE49-F238E27FC236}">
                <a16:creationId xmlns:a16="http://schemas.microsoft.com/office/drawing/2014/main" id="{8E374F9A-E446-44B0-B400-9E8615CB7241}"/>
              </a:ext>
            </a:extLst>
          </p:cNvPr>
          <p:cNvPicPr>
            <a:picLocks noChangeAspect="1"/>
          </p:cNvPicPr>
          <p:nvPr/>
        </p:nvPicPr>
        <p:blipFill>
          <a:blip r:embed="rId4"/>
          <a:stretch>
            <a:fillRect/>
          </a:stretch>
        </p:blipFill>
        <p:spPr>
          <a:xfrm>
            <a:off x="6457950" y="2640075"/>
            <a:ext cx="5161026" cy="3819090"/>
          </a:xfrm>
          <a:prstGeom prst="rect">
            <a:avLst/>
          </a:prstGeom>
        </p:spPr>
      </p:pic>
      <p:sp>
        <p:nvSpPr>
          <p:cNvPr id="6" name="TextBox 5">
            <a:extLst>
              <a:ext uri="{FF2B5EF4-FFF2-40B4-BE49-F238E27FC236}">
                <a16:creationId xmlns:a16="http://schemas.microsoft.com/office/drawing/2014/main" id="{610521C3-A4EF-4ABE-A492-1585FF351DFF}"/>
              </a:ext>
            </a:extLst>
          </p:cNvPr>
          <p:cNvSpPr txBox="1"/>
          <p:nvPr/>
        </p:nvSpPr>
        <p:spPr>
          <a:xfrm>
            <a:off x="3468547" y="6459165"/>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
        <p:nvSpPr>
          <p:cNvPr id="7" name="TextBox 6">
            <a:extLst>
              <a:ext uri="{FF2B5EF4-FFF2-40B4-BE49-F238E27FC236}">
                <a16:creationId xmlns:a16="http://schemas.microsoft.com/office/drawing/2014/main" id="{E8CD1F40-30E8-4D87-961F-0A3D8C150BB5}"/>
              </a:ext>
            </a:extLst>
          </p:cNvPr>
          <p:cNvSpPr txBox="1"/>
          <p:nvPr/>
        </p:nvSpPr>
        <p:spPr>
          <a:xfrm>
            <a:off x="9676435" y="3148314"/>
            <a:ext cx="1840375" cy="646331"/>
          </a:xfrm>
          <a:prstGeom prst="rect">
            <a:avLst/>
          </a:prstGeom>
          <a:noFill/>
        </p:spPr>
        <p:txBody>
          <a:bodyPr wrap="square" rtlCol="0">
            <a:spAutoFit/>
          </a:bodyPr>
          <a:lstStyle/>
          <a:p>
            <a:r>
              <a:rPr lang="en-US" dirty="0"/>
              <a:t>Inhale while raising arms</a:t>
            </a:r>
          </a:p>
        </p:txBody>
      </p:sp>
    </p:spTree>
    <p:extLst>
      <p:ext uri="{BB962C8B-B14F-4D97-AF65-F5344CB8AC3E}">
        <p14:creationId xmlns:p14="http://schemas.microsoft.com/office/powerpoint/2010/main" val="417749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Forward Bend - </a:t>
            </a:r>
            <a:r>
              <a:rPr lang="en-US" dirty="0" err="1"/>
              <a:t>Uttanasana</a:t>
            </a:r>
            <a:endParaRPr lang="en-US" dirty="0"/>
          </a:p>
        </p:txBody>
      </p:sp>
      <p:pic>
        <p:nvPicPr>
          <p:cNvPr id="4" name="Content Placeholder 3"/>
          <p:cNvPicPr>
            <a:picLocks noGrp="1" noChangeAspect="1"/>
          </p:cNvPicPr>
          <p:nvPr>
            <p:ph idx="1"/>
          </p:nvPr>
        </p:nvPicPr>
        <p:blipFill>
          <a:blip r:embed="rId3"/>
          <a:stretch>
            <a:fillRect/>
          </a:stretch>
        </p:blipFill>
        <p:spPr>
          <a:xfrm>
            <a:off x="6461264" y="2441453"/>
            <a:ext cx="5189397" cy="3988369"/>
          </a:xfrm>
          <a:prstGeom prst="rect">
            <a:avLst/>
          </a:prstGeom>
        </p:spPr>
      </p:pic>
      <p:pic>
        <p:nvPicPr>
          <p:cNvPr id="3" name="Picture 2">
            <a:extLst>
              <a:ext uri="{FF2B5EF4-FFF2-40B4-BE49-F238E27FC236}">
                <a16:creationId xmlns:a16="http://schemas.microsoft.com/office/drawing/2014/main" id="{2B52FA4B-DA89-4CAF-9AC3-F78E5DE85C47}"/>
              </a:ext>
            </a:extLst>
          </p:cNvPr>
          <p:cNvPicPr>
            <a:picLocks noChangeAspect="1"/>
          </p:cNvPicPr>
          <p:nvPr/>
        </p:nvPicPr>
        <p:blipFill>
          <a:blip r:embed="rId4"/>
          <a:stretch>
            <a:fillRect/>
          </a:stretch>
        </p:blipFill>
        <p:spPr>
          <a:xfrm>
            <a:off x="346262" y="2441453"/>
            <a:ext cx="5189398" cy="3988369"/>
          </a:xfrm>
          <a:prstGeom prst="rect">
            <a:avLst/>
          </a:prstGeom>
        </p:spPr>
      </p:pic>
      <p:sp>
        <p:nvSpPr>
          <p:cNvPr id="6" name="TextBox 5">
            <a:extLst>
              <a:ext uri="{FF2B5EF4-FFF2-40B4-BE49-F238E27FC236}">
                <a16:creationId xmlns:a16="http://schemas.microsoft.com/office/drawing/2014/main" id="{B80EF3FD-2652-4F27-AFA7-12CFD6F76403}"/>
              </a:ext>
            </a:extLst>
          </p:cNvPr>
          <p:cNvSpPr txBox="1"/>
          <p:nvPr/>
        </p:nvSpPr>
        <p:spPr>
          <a:xfrm>
            <a:off x="3468547" y="6459165"/>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
        <p:nvSpPr>
          <p:cNvPr id="7" name="TextBox 6">
            <a:extLst>
              <a:ext uri="{FF2B5EF4-FFF2-40B4-BE49-F238E27FC236}">
                <a16:creationId xmlns:a16="http://schemas.microsoft.com/office/drawing/2014/main" id="{FF72587C-5F93-4209-A668-CE2A7C9035EC}"/>
              </a:ext>
            </a:extLst>
          </p:cNvPr>
          <p:cNvSpPr txBox="1"/>
          <p:nvPr/>
        </p:nvSpPr>
        <p:spPr>
          <a:xfrm>
            <a:off x="3468547" y="3240911"/>
            <a:ext cx="1832658" cy="369332"/>
          </a:xfrm>
          <a:prstGeom prst="rect">
            <a:avLst/>
          </a:prstGeom>
          <a:noFill/>
        </p:spPr>
        <p:txBody>
          <a:bodyPr wrap="square" rtlCol="0">
            <a:spAutoFit/>
          </a:bodyPr>
          <a:lstStyle/>
          <a:p>
            <a:r>
              <a:rPr lang="en-US" dirty="0"/>
              <a:t>Inhale</a:t>
            </a:r>
          </a:p>
        </p:txBody>
      </p:sp>
      <p:sp>
        <p:nvSpPr>
          <p:cNvPr id="8" name="TextBox 7">
            <a:extLst>
              <a:ext uri="{FF2B5EF4-FFF2-40B4-BE49-F238E27FC236}">
                <a16:creationId xmlns:a16="http://schemas.microsoft.com/office/drawing/2014/main" id="{27025A97-B7F6-46FF-8DAC-844AC7DBDEBB}"/>
              </a:ext>
            </a:extLst>
          </p:cNvPr>
          <p:cNvSpPr txBox="1"/>
          <p:nvPr/>
        </p:nvSpPr>
        <p:spPr>
          <a:xfrm>
            <a:off x="8061153" y="3240911"/>
            <a:ext cx="3710427" cy="369332"/>
          </a:xfrm>
          <a:prstGeom prst="rect">
            <a:avLst/>
          </a:prstGeom>
          <a:noFill/>
        </p:spPr>
        <p:txBody>
          <a:bodyPr wrap="square" rtlCol="0">
            <a:spAutoFit/>
          </a:bodyPr>
          <a:lstStyle/>
          <a:p>
            <a:r>
              <a:rPr lang="en-US" dirty="0"/>
              <a:t>Exhale while bending forward </a:t>
            </a:r>
          </a:p>
        </p:txBody>
      </p:sp>
    </p:spTree>
    <p:extLst>
      <p:ext uri="{BB962C8B-B14F-4D97-AF65-F5344CB8AC3E}">
        <p14:creationId xmlns:p14="http://schemas.microsoft.com/office/powerpoint/2010/main" val="80865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65492" cy="706964"/>
          </a:xfrm>
        </p:spPr>
        <p:txBody>
          <a:bodyPr/>
          <a:lstStyle/>
          <a:p>
            <a:br>
              <a:rPr lang="en-US" dirty="0"/>
            </a:br>
            <a:r>
              <a:rPr lang="en-US" dirty="0"/>
              <a:t>Chair Extended Side Angle - </a:t>
            </a:r>
            <a:r>
              <a:rPr lang="en-US" dirty="0" err="1"/>
              <a:t>Utthita</a:t>
            </a:r>
            <a:r>
              <a:rPr lang="en-US" dirty="0"/>
              <a:t> </a:t>
            </a:r>
            <a:r>
              <a:rPr lang="en-US" dirty="0" err="1"/>
              <a:t>Parsvakonasana</a:t>
            </a:r>
            <a:r>
              <a:rPr lang="en-US" dirty="0"/>
              <a:t> (3-5sec. breath holds)</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6212117" y="2603498"/>
            <a:ext cx="5397291" cy="3791795"/>
          </a:xfrm>
          <a:prstGeom prst="rect">
            <a:avLst/>
          </a:prstGeom>
        </p:spPr>
      </p:pic>
      <p:pic>
        <p:nvPicPr>
          <p:cNvPr id="3" name="Picture 2">
            <a:extLst>
              <a:ext uri="{FF2B5EF4-FFF2-40B4-BE49-F238E27FC236}">
                <a16:creationId xmlns:a16="http://schemas.microsoft.com/office/drawing/2014/main" id="{D22F3FDD-8D3C-47B4-A878-F3F051BFD41B}"/>
              </a:ext>
            </a:extLst>
          </p:cNvPr>
          <p:cNvPicPr>
            <a:picLocks noChangeAspect="1"/>
          </p:cNvPicPr>
          <p:nvPr/>
        </p:nvPicPr>
        <p:blipFill>
          <a:blip r:embed="rId4"/>
          <a:stretch>
            <a:fillRect/>
          </a:stretch>
        </p:blipFill>
        <p:spPr>
          <a:xfrm>
            <a:off x="582591" y="2603498"/>
            <a:ext cx="4915383" cy="3791795"/>
          </a:xfrm>
          <a:prstGeom prst="rect">
            <a:avLst/>
          </a:prstGeom>
        </p:spPr>
      </p:pic>
      <p:sp>
        <p:nvSpPr>
          <p:cNvPr id="6" name="TextBox 5">
            <a:extLst>
              <a:ext uri="{FF2B5EF4-FFF2-40B4-BE49-F238E27FC236}">
                <a16:creationId xmlns:a16="http://schemas.microsoft.com/office/drawing/2014/main" id="{33C7E7A2-76D9-42CE-A49E-526196C3D143}"/>
              </a:ext>
            </a:extLst>
          </p:cNvPr>
          <p:cNvSpPr txBox="1"/>
          <p:nvPr/>
        </p:nvSpPr>
        <p:spPr>
          <a:xfrm>
            <a:off x="3468547" y="6459165"/>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Tree>
    <p:extLst>
      <p:ext uri="{BB962C8B-B14F-4D97-AF65-F5344CB8AC3E}">
        <p14:creationId xmlns:p14="http://schemas.microsoft.com/office/powerpoint/2010/main" val="226749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73836" cy="706964"/>
          </a:xfrm>
        </p:spPr>
        <p:txBody>
          <a:bodyPr/>
          <a:lstStyle/>
          <a:p>
            <a:br>
              <a:rPr lang="fi-FI" dirty="0"/>
            </a:br>
            <a:r>
              <a:rPr lang="fi-FI" dirty="0"/>
              <a:t>Chair Pigeon - Eka Pada Rajakapotasana (3-5sec. breath holds)</a:t>
            </a:r>
            <a:br>
              <a:rPr lang="fi-FI" dirty="0"/>
            </a:br>
            <a:endParaRPr lang="en-US" dirty="0"/>
          </a:p>
        </p:txBody>
      </p:sp>
      <p:pic>
        <p:nvPicPr>
          <p:cNvPr id="4" name="Content Placeholder 3"/>
          <p:cNvPicPr>
            <a:picLocks noGrp="1" noChangeAspect="1"/>
          </p:cNvPicPr>
          <p:nvPr>
            <p:ph idx="1"/>
          </p:nvPr>
        </p:nvPicPr>
        <p:blipFill>
          <a:blip r:embed="rId3"/>
          <a:stretch>
            <a:fillRect/>
          </a:stretch>
        </p:blipFill>
        <p:spPr>
          <a:xfrm>
            <a:off x="6526567" y="2267609"/>
            <a:ext cx="5319339" cy="4070255"/>
          </a:xfrm>
          <a:prstGeom prst="rect">
            <a:avLst/>
          </a:prstGeom>
        </p:spPr>
      </p:pic>
      <p:pic>
        <p:nvPicPr>
          <p:cNvPr id="3" name="Picture 2">
            <a:extLst>
              <a:ext uri="{FF2B5EF4-FFF2-40B4-BE49-F238E27FC236}">
                <a16:creationId xmlns:a16="http://schemas.microsoft.com/office/drawing/2014/main" id="{FFA8AC4B-5464-44B3-BFE5-51592BEE6A2F}"/>
              </a:ext>
            </a:extLst>
          </p:cNvPr>
          <p:cNvPicPr>
            <a:picLocks noChangeAspect="1"/>
          </p:cNvPicPr>
          <p:nvPr/>
        </p:nvPicPr>
        <p:blipFill>
          <a:blip r:embed="rId4"/>
          <a:stretch>
            <a:fillRect/>
          </a:stretch>
        </p:blipFill>
        <p:spPr>
          <a:xfrm>
            <a:off x="346094" y="2320241"/>
            <a:ext cx="5749906" cy="3964993"/>
          </a:xfrm>
          <a:prstGeom prst="rect">
            <a:avLst/>
          </a:prstGeom>
        </p:spPr>
      </p:pic>
      <p:sp>
        <p:nvSpPr>
          <p:cNvPr id="6" name="TextBox 5">
            <a:extLst>
              <a:ext uri="{FF2B5EF4-FFF2-40B4-BE49-F238E27FC236}">
                <a16:creationId xmlns:a16="http://schemas.microsoft.com/office/drawing/2014/main" id="{547F45EE-CA10-410B-8F29-7695F6CDCB26}"/>
              </a:ext>
            </a:extLst>
          </p:cNvPr>
          <p:cNvSpPr txBox="1"/>
          <p:nvPr/>
        </p:nvSpPr>
        <p:spPr>
          <a:xfrm>
            <a:off x="3468547" y="6459165"/>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Tree>
    <p:extLst>
      <p:ext uri="{BB962C8B-B14F-4D97-AF65-F5344CB8AC3E}">
        <p14:creationId xmlns:p14="http://schemas.microsoft.com/office/powerpoint/2010/main" val="16599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 Spinal Twist - </a:t>
            </a:r>
            <a:r>
              <a:rPr lang="en-US" dirty="0" err="1"/>
              <a:t>Ardha</a:t>
            </a:r>
            <a:r>
              <a:rPr lang="en-US" dirty="0"/>
              <a:t> </a:t>
            </a:r>
            <a:r>
              <a:rPr lang="en-US" dirty="0" err="1"/>
              <a:t>Matsyendrasana</a:t>
            </a:r>
            <a:r>
              <a:rPr lang="en-US" dirty="0"/>
              <a:t> (5 breaths)</a:t>
            </a:r>
          </a:p>
        </p:txBody>
      </p:sp>
      <p:pic>
        <p:nvPicPr>
          <p:cNvPr id="4" name="Content Placeholder 3"/>
          <p:cNvPicPr>
            <a:picLocks noGrp="1" noChangeAspect="1"/>
          </p:cNvPicPr>
          <p:nvPr>
            <p:ph idx="1"/>
          </p:nvPr>
        </p:nvPicPr>
        <p:blipFill>
          <a:blip r:embed="rId3"/>
          <a:stretch>
            <a:fillRect/>
          </a:stretch>
        </p:blipFill>
        <p:spPr>
          <a:xfrm>
            <a:off x="6096000" y="2591924"/>
            <a:ext cx="5796875" cy="3864583"/>
          </a:xfrm>
          <a:prstGeom prst="rect">
            <a:avLst/>
          </a:prstGeom>
        </p:spPr>
      </p:pic>
      <p:pic>
        <p:nvPicPr>
          <p:cNvPr id="3" name="Picture 2">
            <a:extLst>
              <a:ext uri="{FF2B5EF4-FFF2-40B4-BE49-F238E27FC236}">
                <a16:creationId xmlns:a16="http://schemas.microsoft.com/office/drawing/2014/main" id="{2D11736A-204C-4571-A020-F72E299BF949}"/>
              </a:ext>
            </a:extLst>
          </p:cNvPr>
          <p:cNvPicPr>
            <a:picLocks noChangeAspect="1"/>
          </p:cNvPicPr>
          <p:nvPr/>
        </p:nvPicPr>
        <p:blipFill>
          <a:blip r:embed="rId4"/>
          <a:stretch>
            <a:fillRect/>
          </a:stretch>
        </p:blipFill>
        <p:spPr>
          <a:xfrm>
            <a:off x="299125" y="2591924"/>
            <a:ext cx="5350096" cy="3864583"/>
          </a:xfrm>
          <a:prstGeom prst="rect">
            <a:avLst/>
          </a:prstGeom>
        </p:spPr>
      </p:pic>
      <p:sp>
        <p:nvSpPr>
          <p:cNvPr id="6" name="TextBox 5">
            <a:extLst>
              <a:ext uri="{FF2B5EF4-FFF2-40B4-BE49-F238E27FC236}">
                <a16:creationId xmlns:a16="http://schemas.microsoft.com/office/drawing/2014/main" id="{31EA1121-D8AF-4E07-B434-229DDD64A394}"/>
              </a:ext>
            </a:extLst>
          </p:cNvPr>
          <p:cNvSpPr txBox="1"/>
          <p:nvPr/>
        </p:nvSpPr>
        <p:spPr>
          <a:xfrm>
            <a:off x="3225479" y="6550223"/>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
        <p:nvSpPr>
          <p:cNvPr id="8" name="TextBox 7">
            <a:extLst>
              <a:ext uri="{FF2B5EF4-FFF2-40B4-BE49-F238E27FC236}">
                <a16:creationId xmlns:a16="http://schemas.microsoft.com/office/drawing/2014/main" id="{30A619BB-E721-469A-B298-91F03BC76D0D}"/>
              </a:ext>
            </a:extLst>
          </p:cNvPr>
          <p:cNvSpPr txBox="1"/>
          <p:nvPr/>
        </p:nvSpPr>
        <p:spPr>
          <a:xfrm>
            <a:off x="9688010" y="3429000"/>
            <a:ext cx="1678329" cy="369332"/>
          </a:xfrm>
          <a:prstGeom prst="rect">
            <a:avLst/>
          </a:prstGeom>
          <a:noFill/>
        </p:spPr>
        <p:txBody>
          <a:bodyPr wrap="square" rtlCol="0">
            <a:spAutoFit/>
          </a:bodyPr>
          <a:lstStyle/>
          <a:p>
            <a:r>
              <a:rPr lang="en-US" dirty="0"/>
              <a:t>Exhale twist</a:t>
            </a:r>
          </a:p>
        </p:txBody>
      </p:sp>
      <p:sp>
        <p:nvSpPr>
          <p:cNvPr id="9" name="TextBox 8">
            <a:extLst>
              <a:ext uri="{FF2B5EF4-FFF2-40B4-BE49-F238E27FC236}">
                <a16:creationId xmlns:a16="http://schemas.microsoft.com/office/drawing/2014/main" id="{FA433DA6-1791-4533-89B0-61019460EA64}"/>
              </a:ext>
            </a:extLst>
          </p:cNvPr>
          <p:cNvSpPr txBox="1"/>
          <p:nvPr/>
        </p:nvSpPr>
        <p:spPr>
          <a:xfrm>
            <a:off x="4109013" y="3429000"/>
            <a:ext cx="1540208" cy="369332"/>
          </a:xfrm>
          <a:prstGeom prst="rect">
            <a:avLst/>
          </a:prstGeom>
          <a:noFill/>
        </p:spPr>
        <p:txBody>
          <a:bodyPr wrap="square" rtlCol="0">
            <a:spAutoFit/>
          </a:bodyPr>
          <a:lstStyle/>
          <a:p>
            <a:r>
              <a:rPr lang="en-US" dirty="0"/>
              <a:t>Inhale</a:t>
            </a:r>
          </a:p>
        </p:txBody>
      </p:sp>
    </p:spTree>
    <p:extLst>
      <p:ext uri="{BB962C8B-B14F-4D97-AF65-F5344CB8AC3E}">
        <p14:creationId xmlns:p14="http://schemas.microsoft.com/office/powerpoint/2010/main" val="38590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Seated Knee to Chest Stretch (15-20 sec. hold, 5x each side)</a:t>
            </a:r>
            <a:endParaRPr lang="en-US" dirty="0"/>
          </a:p>
        </p:txBody>
      </p:sp>
      <p:pic>
        <p:nvPicPr>
          <p:cNvPr id="6" name="Content Placeholder 5">
            <a:extLst>
              <a:ext uri="{FF2B5EF4-FFF2-40B4-BE49-F238E27FC236}">
                <a16:creationId xmlns:a16="http://schemas.microsoft.com/office/drawing/2014/main" id="{47AE35E5-3F5A-4D90-8DC2-0C8D66FFC11C}"/>
              </a:ext>
            </a:extLst>
          </p:cNvPr>
          <p:cNvPicPr>
            <a:picLocks noGrp="1" noChangeAspect="1"/>
          </p:cNvPicPr>
          <p:nvPr>
            <p:ph idx="1"/>
          </p:nvPr>
        </p:nvPicPr>
        <p:blipFill>
          <a:blip r:embed="rId3"/>
          <a:stretch>
            <a:fillRect/>
          </a:stretch>
        </p:blipFill>
        <p:spPr>
          <a:xfrm>
            <a:off x="2767148" y="2400593"/>
            <a:ext cx="6657703" cy="3804402"/>
          </a:xfrm>
          <a:prstGeom prst="rect">
            <a:avLst/>
          </a:prstGeom>
        </p:spPr>
      </p:pic>
      <p:sp>
        <p:nvSpPr>
          <p:cNvPr id="7" name="TextBox 6">
            <a:extLst>
              <a:ext uri="{FF2B5EF4-FFF2-40B4-BE49-F238E27FC236}">
                <a16:creationId xmlns:a16="http://schemas.microsoft.com/office/drawing/2014/main" id="{301DBBB2-87BB-4C51-B7F8-6BB6728E6D9B}"/>
              </a:ext>
            </a:extLst>
          </p:cNvPr>
          <p:cNvSpPr txBox="1"/>
          <p:nvPr/>
        </p:nvSpPr>
        <p:spPr>
          <a:xfrm>
            <a:off x="3217761" y="6470248"/>
            <a:ext cx="6207089" cy="307777"/>
          </a:xfrm>
          <a:prstGeom prst="rect">
            <a:avLst/>
          </a:prstGeom>
          <a:noFill/>
        </p:spPr>
        <p:txBody>
          <a:bodyPr wrap="square" rtlCol="0">
            <a:spAutoFit/>
          </a:bodyPr>
          <a:lstStyle/>
          <a:p>
            <a:pPr algn="ctr"/>
            <a:r>
              <a:rPr lang="en-US" sz="1400" dirty="0">
                <a:hlinkClick r:id="rId4"/>
              </a:rPr>
              <a:t>https://www.btod.com/blog/12-stretches-back-pain-desk/</a:t>
            </a:r>
            <a:endParaRPr lang="en-US" sz="1400" dirty="0"/>
          </a:p>
        </p:txBody>
      </p:sp>
    </p:spTree>
    <p:extLst>
      <p:ext uri="{BB962C8B-B14F-4D97-AF65-F5344CB8AC3E}">
        <p14:creationId xmlns:p14="http://schemas.microsoft.com/office/powerpoint/2010/main" val="232634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892491" cy="3784944"/>
          </a:xfrm>
        </p:spPr>
        <p:txBody>
          <a:bodyPr/>
          <a:lstStyle/>
          <a:p>
            <a:pPr algn="ctr"/>
            <a:r>
              <a:rPr lang="en-US" sz="8800" dirty="0">
                <a:solidFill>
                  <a:schemeClr val="tx2">
                    <a:lumMod val="75000"/>
                  </a:schemeClr>
                </a:solidFill>
              </a:rPr>
              <a:t>What is stress?</a:t>
            </a:r>
          </a:p>
        </p:txBody>
      </p:sp>
    </p:spTree>
    <p:extLst>
      <p:ext uri="{BB962C8B-B14F-4D97-AF65-F5344CB8AC3E}">
        <p14:creationId xmlns:p14="http://schemas.microsoft.com/office/powerpoint/2010/main" val="55947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Seated Lateral</a:t>
            </a:r>
            <a:r>
              <a:rPr lang="en-US" b="1" dirty="0"/>
              <a:t> Trunk</a:t>
            </a:r>
            <a:r>
              <a:rPr lang="en-US" dirty="0"/>
              <a:t> Stretch (15-20sec. Holds, 5x each side)</a:t>
            </a:r>
          </a:p>
        </p:txBody>
      </p:sp>
      <p:pic>
        <p:nvPicPr>
          <p:cNvPr id="9" name="Content Placeholder 8">
            <a:extLst>
              <a:ext uri="{FF2B5EF4-FFF2-40B4-BE49-F238E27FC236}">
                <a16:creationId xmlns:a16="http://schemas.microsoft.com/office/drawing/2014/main" id="{4346A333-D2A0-42A0-9FEE-4F733F87BACA}"/>
              </a:ext>
            </a:extLst>
          </p:cNvPr>
          <p:cNvPicPr>
            <a:picLocks noGrp="1" noChangeAspect="1"/>
          </p:cNvPicPr>
          <p:nvPr>
            <p:ph idx="1"/>
          </p:nvPr>
        </p:nvPicPr>
        <p:blipFill>
          <a:blip r:embed="rId3"/>
          <a:stretch>
            <a:fillRect/>
          </a:stretch>
        </p:blipFill>
        <p:spPr>
          <a:xfrm>
            <a:off x="2578894" y="2603499"/>
            <a:ext cx="6310463" cy="3605979"/>
          </a:xfrm>
          <a:prstGeom prst="rect">
            <a:avLst/>
          </a:prstGeom>
        </p:spPr>
      </p:pic>
      <p:sp>
        <p:nvSpPr>
          <p:cNvPr id="11" name="TextBox 10">
            <a:extLst>
              <a:ext uri="{FF2B5EF4-FFF2-40B4-BE49-F238E27FC236}">
                <a16:creationId xmlns:a16="http://schemas.microsoft.com/office/drawing/2014/main" id="{96063E8C-F833-4625-A08F-E04FBEE4635E}"/>
              </a:ext>
            </a:extLst>
          </p:cNvPr>
          <p:cNvSpPr txBox="1"/>
          <p:nvPr/>
        </p:nvSpPr>
        <p:spPr>
          <a:xfrm>
            <a:off x="3217761" y="6470248"/>
            <a:ext cx="6207089" cy="307777"/>
          </a:xfrm>
          <a:prstGeom prst="rect">
            <a:avLst/>
          </a:prstGeom>
          <a:noFill/>
        </p:spPr>
        <p:txBody>
          <a:bodyPr wrap="square" rtlCol="0">
            <a:spAutoFit/>
          </a:bodyPr>
          <a:lstStyle/>
          <a:p>
            <a:pPr algn="ctr"/>
            <a:r>
              <a:rPr lang="en-US" sz="1400" dirty="0">
                <a:hlinkClick r:id="rId4"/>
              </a:rPr>
              <a:t>https://www.btod.com/blog/12-stretches-back-pain-desk/</a:t>
            </a:r>
            <a:endParaRPr lang="en-US" sz="1400" dirty="0"/>
          </a:p>
        </p:txBody>
      </p:sp>
    </p:spTree>
    <p:extLst>
      <p:ext uri="{BB962C8B-B14F-4D97-AF65-F5344CB8AC3E}">
        <p14:creationId xmlns:p14="http://schemas.microsoft.com/office/powerpoint/2010/main" val="52061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Seated Hamstring Stretch (20-30 sec. holds, 4x each leg)</a:t>
            </a:r>
            <a:endParaRPr lang="en-US" dirty="0"/>
          </a:p>
        </p:txBody>
      </p:sp>
      <p:pic>
        <p:nvPicPr>
          <p:cNvPr id="6" name="Content Placeholder 5">
            <a:extLst>
              <a:ext uri="{FF2B5EF4-FFF2-40B4-BE49-F238E27FC236}">
                <a16:creationId xmlns:a16="http://schemas.microsoft.com/office/drawing/2014/main" id="{01913BCD-151E-42F4-8939-5BA9B1E2C2D0}"/>
              </a:ext>
            </a:extLst>
          </p:cNvPr>
          <p:cNvPicPr>
            <a:picLocks noGrp="1" noChangeAspect="1"/>
          </p:cNvPicPr>
          <p:nvPr>
            <p:ph idx="1"/>
          </p:nvPr>
        </p:nvPicPr>
        <p:blipFill>
          <a:blip r:embed="rId3"/>
          <a:stretch>
            <a:fillRect/>
          </a:stretch>
        </p:blipFill>
        <p:spPr>
          <a:xfrm>
            <a:off x="2578894" y="2603500"/>
            <a:ext cx="6634554" cy="3791174"/>
          </a:xfrm>
          <a:prstGeom prst="rect">
            <a:avLst/>
          </a:prstGeom>
        </p:spPr>
      </p:pic>
      <p:sp>
        <p:nvSpPr>
          <p:cNvPr id="7" name="TextBox 6">
            <a:extLst>
              <a:ext uri="{FF2B5EF4-FFF2-40B4-BE49-F238E27FC236}">
                <a16:creationId xmlns:a16="http://schemas.microsoft.com/office/drawing/2014/main" id="{595DCA0C-E305-4EEB-AE63-2C42A7CD85BE}"/>
              </a:ext>
            </a:extLst>
          </p:cNvPr>
          <p:cNvSpPr txBox="1"/>
          <p:nvPr/>
        </p:nvSpPr>
        <p:spPr>
          <a:xfrm>
            <a:off x="3412272" y="6493397"/>
            <a:ext cx="6634553" cy="307777"/>
          </a:xfrm>
          <a:prstGeom prst="rect">
            <a:avLst/>
          </a:prstGeom>
          <a:noFill/>
        </p:spPr>
        <p:txBody>
          <a:bodyPr wrap="square" rtlCol="0">
            <a:spAutoFit/>
          </a:bodyPr>
          <a:lstStyle/>
          <a:p>
            <a:r>
              <a:rPr lang="en-US" sz="1400" dirty="0">
                <a:hlinkClick r:id="rId4"/>
              </a:rPr>
              <a:t>https://www.btod.com/blog/12-stretches-back-pain-desk/</a:t>
            </a:r>
            <a:endParaRPr lang="en-US" sz="1400" dirty="0"/>
          </a:p>
        </p:txBody>
      </p:sp>
    </p:spTree>
    <p:extLst>
      <p:ext uri="{BB962C8B-B14F-4D97-AF65-F5344CB8AC3E}">
        <p14:creationId xmlns:p14="http://schemas.microsoft.com/office/powerpoint/2010/main" val="88365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Relaxation: Chair </a:t>
            </a:r>
            <a:r>
              <a:rPr lang="en-US" dirty="0" err="1"/>
              <a:t>Savasana</a:t>
            </a:r>
            <a:r>
              <a:rPr lang="en-US" dirty="0"/>
              <a:t> (3-5 minutes)</a:t>
            </a:r>
          </a:p>
        </p:txBody>
      </p:sp>
      <p:pic>
        <p:nvPicPr>
          <p:cNvPr id="4" name="Content Placeholder 3"/>
          <p:cNvPicPr>
            <a:picLocks noGrp="1" noChangeAspect="1"/>
          </p:cNvPicPr>
          <p:nvPr>
            <p:ph idx="1"/>
          </p:nvPr>
        </p:nvPicPr>
        <p:blipFill>
          <a:blip r:embed="rId3"/>
          <a:stretch>
            <a:fillRect/>
          </a:stretch>
        </p:blipFill>
        <p:spPr>
          <a:xfrm>
            <a:off x="2828510" y="2289601"/>
            <a:ext cx="6269158" cy="4179438"/>
          </a:xfrm>
          <a:prstGeom prst="rect">
            <a:avLst/>
          </a:prstGeom>
        </p:spPr>
      </p:pic>
      <p:pic>
        <p:nvPicPr>
          <p:cNvPr id="3" name="Picture 2">
            <a:extLst>
              <a:ext uri="{FF2B5EF4-FFF2-40B4-BE49-F238E27FC236}">
                <a16:creationId xmlns:a16="http://schemas.microsoft.com/office/drawing/2014/main" id="{809B0342-15D3-4C1E-B1BC-1BD010AB47DE}"/>
              </a:ext>
            </a:extLst>
          </p:cNvPr>
          <p:cNvPicPr>
            <a:picLocks noChangeAspect="1"/>
          </p:cNvPicPr>
          <p:nvPr/>
        </p:nvPicPr>
        <p:blipFill>
          <a:blip r:embed="rId4"/>
          <a:stretch>
            <a:fillRect/>
          </a:stretch>
        </p:blipFill>
        <p:spPr>
          <a:xfrm>
            <a:off x="2753180" y="2150773"/>
            <a:ext cx="6685639" cy="4457093"/>
          </a:xfrm>
          <a:prstGeom prst="rect">
            <a:avLst/>
          </a:prstGeom>
        </p:spPr>
      </p:pic>
      <p:sp>
        <p:nvSpPr>
          <p:cNvPr id="10" name="TextBox 9">
            <a:extLst>
              <a:ext uri="{FF2B5EF4-FFF2-40B4-BE49-F238E27FC236}">
                <a16:creationId xmlns:a16="http://schemas.microsoft.com/office/drawing/2014/main" id="{21B2E21F-9AB3-4249-8A51-22C728D32FFE}"/>
              </a:ext>
            </a:extLst>
          </p:cNvPr>
          <p:cNvSpPr txBox="1"/>
          <p:nvPr/>
        </p:nvSpPr>
        <p:spPr>
          <a:xfrm>
            <a:off x="3225479" y="6550223"/>
            <a:ext cx="5254906" cy="307777"/>
          </a:xfrm>
          <a:prstGeom prst="rect">
            <a:avLst/>
          </a:prstGeom>
          <a:noFill/>
        </p:spPr>
        <p:txBody>
          <a:bodyPr wrap="square" rtlCol="0">
            <a:spAutoFit/>
          </a:bodyPr>
          <a:lstStyle/>
          <a:p>
            <a:r>
              <a:rPr lang="en-US" sz="1400" dirty="0">
                <a:hlinkClick r:id="rId5"/>
              </a:rPr>
              <a:t>https://www.verywellfit.com/chair-yoga-poses-3567189</a:t>
            </a:r>
            <a:endParaRPr lang="en-US" sz="1400" dirty="0"/>
          </a:p>
        </p:txBody>
      </p:sp>
    </p:spTree>
    <p:extLst>
      <p:ext uri="{BB962C8B-B14F-4D97-AF65-F5344CB8AC3E}">
        <p14:creationId xmlns:p14="http://schemas.microsoft.com/office/powerpoint/2010/main" val="196557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Caring for your body and your brain</a:t>
            </a:r>
          </a:p>
        </p:txBody>
      </p:sp>
      <p:sp>
        <p:nvSpPr>
          <p:cNvPr id="3" name="Content Placeholder 2"/>
          <p:cNvSpPr>
            <a:spLocks noGrp="1"/>
          </p:cNvSpPr>
          <p:nvPr>
            <p:ph idx="1"/>
          </p:nvPr>
        </p:nvSpPr>
        <p:spPr/>
        <p:txBody>
          <a:bodyPr/>
          <a:lstStyle/>
          <a:p>
            <a:r>
              <a:rPr lang="en-US" sz="2400" b="1" dirty="0">
                <a:solidFill>
                  <a:schemeClr val="tx1"/>
                </a:solidFill>
              </a:rPr>
              <a:t>Eat real food</a:t>
            </a:r>
            <a:r>
              <a:rPr lang="en-US" sz="2400" dirty="0">
                <a:solidFill>
                  <a:schemeClr val="tx1"/>
                </a:solidFill>
              </a:rPr>
              <a:t> (nourishes body)</a:t>
            </a:r>
          </a:p>
          <a:p>
            <a:r>
              <a:rPr lang="en-US" sz="2400" b="1" dirty="0">
                <a:solidFill>
                  <a:schemeClr val="tx1"/>
                </a:solidFill>
              </a:rPr>
              <a:t>Take a multivitamin </a:t>
            </a:r>
            <a:r>
              <a:rPr lang="en-US" sz="2400" dirty="0">
                <a:solidFill>
                  <a:schemeClr val="tx1"/>
                </a:solidFill>
              </a:rPr>
              <a:t>(supports overall health)</a:t>
            </a:r>
          </a:p>
          <a:p>
            <a:r>
              <a:rPr lang="en-US" sz="2400" b="1" dirty="0">
                <a:solidFill>
                  <a:schemeClr val="tx1"/>
                </a:solidFill>
              </a:rPr>
              <a:t>Exercise 3 times a week  </a:t>
            </a:r>
            <a:r>
              <a:rPr lang="en-US" sz="2400" dirty="0">
                <a:solidFill>
                  <a:schemeClr val="tx1"/>
                </a:solidFill>
              </a:rPr>
              <a:t>(reduces cortisol)</a:t>
            </a:r>
          </a:p>
          <a:p>
            <a:r>
              <a:rPr lang="en-US" sz="2400" b="1" dirty="0">
                <a:solidFill>
                  <a:schemeClr val="tx1"/>
                </a:solidFill>
              </a:rPr>
              <a:t>Take B-complex 100 </a:t>
            </a:r>
            <a:r>
              <a:rPr lang="en-US" sz="2400" dirty="0">
                <a:solidFill>
                  <a:schemeClr val="tx1"/>
                </a:solidFill>
              </a:rPr>
              <a:t>(turns cortisol into energy)</a:t>
            </a:r>
          </a:p>
          <a:p>
            <a:r>
              <a:rPr lang="en-US" sz="2400" b="1" dirty="0">
                <a:solidFill>
                  <a:schemeClr val="tx1"/>
                </a:solidFill>
              </a:rPr>
              <a:t>Drink 60 ounces of water </a:t>
            </a:r>
            <a:r>
              <a:rPr lang="en-US" sz="2400" dirty="0">
                <a:solidFill>
                  <a:schemeClr val="tx1"/>
                </a:solidFill>
              </a:rPr>
              <a:t>(hydrates / energizes)</a:t>
            </a:r>
          </a:p>
          <a:p>
            <a:r>
              <a:rPr lang="en-US" sz="2400" b="1" dirty="0">
                <a:solidFill>
                  <a:schemeClr val="tx1"/>
                </a:solidFill>
              </a:rPr>
              <a:t>Get at least 6 hours of sleep every night</a:t>
            </a:r>
            <a:r>
              <a:rPr lang="en-US" sz="2400" dirty="0">
                <a:solidFill>
                  <a:schemeClr val="tx1"/>
                </a:solidFill>
              </a:rPr>
              <a:t>(improves cognition / decreases cortisol) </a:t>
            </a:r>
          </a:p>
          <a:p>
            <a:endParaRPr lang="en-US" dirty="0"/>
          </a:p>
        </p:txBody>
      </p:sp>
    </p:spTree>
    <p:extLst>
      <p:ext uri="{BB962C8B-B14F-4D97-AF65-F5344CB8AC3E}">
        <p14:creationId xmlns:p14="http://schemas.microsoft.com/office/powerpoint/2010/main" val="39100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292" y="2551395"/>
            <a:ext cx="4351025" cy="2283824"/>
          </a:xfrm>
        </p:spPr>
        <p:txBody>
          <a:bodyPr/>
          <a:lstStyle/>
          <a:p>
            <a:r>
              <a:rPr lang="en-US" sz="2400" b="1" dirty="0">
                <a:solidFill>
                  <a:schemeClr val="tx1"/>
                </a:solidFill>
              </a:rPr>
              <a:t>Physical Symptoms </a:t>
            </a:r>
            <a:br>
              <a:rPr lang="en-US" sz="2400" b="1" dirty="0">
                <a:solidFill>
                  <a:schemeClr val="tx1"/>
                </a:solidFill>
              </a:rPr>
            </a:br>
            <a:br>
              <a:rPr lang="en-US" sz="2400" dirty="0">
                <a:solidFill>
                  <a:schemeClr val="tx1"/>
                </a:solidFill>
              </a:rPr>
            </a:br>
            <a:r>
              <a:rPr lang="en-US" sz="2400" dirty="0">
                <a:solidFill>
                  <a:schemeClr val="tx1"/>
                </a:solidFill>
              </a:rPr>
              <a:t>Insomnia          </a:t>
            </a:r>
            <a:br>
              <a:rPr lang="en-US" sz="2400" dirty="0">
                <a:solidFill>
                  <a:schemeClr val="tx1"/>
                </a:solidFill>
              </a:rPr>
            </a:br>
            <a:r>
              <a:rPr lang="en-US" sz="2400" dirty="0">
                <a:solidFill>
                  <a:schemeClr val="tx1"/>
                </a:solidFill>
              </a:rPr>
              <a:t>Chronic fatigue </a:t>
            </a:r>
            <a:br>
              <a:rPr lang="en-US" sz="2400" dirty="0">
                <a:solidFill>
                  <a:schemeClr val="tx1"/>
                </a:solidFill>
              </a:rPr>
            </a:br>
            <a:r>
              <a:rPr lang="en-US" sz="2400" dirty="0">
                <a:solidFill>
                  <a:schemeClr val="tx1"/>
                </a:solidFill>
              </a:rPr>
              <a:t>Headache </a:t>
            </a:r>
            <a:br>
              <a:rPr lang="en-US" sz="2400" dirty="0">
                <a:solidFill>
                  <a:schemeClr val="tx1"/>
                </a:solidFill>
              </a:rPr>
            </a:br>
            <a:r>
              <a:rPr lang="en-US" sz="2400" dirty="0">
                <a:solidFill>
                  <a:schemeClr val="tx1"/>
                </a:solidFill>
              </a:rPr>
              <a:t>Back pain </a:t>
            </a:r>
            <a:br>
              <a:rPr lang="en-US" sz="2400" dirty="0">
                <a:solidFill>
                  <a:schemeClr val="tx1"/>
                </a:solidFill>
              </a:rPr>
            </a:br>
            <a:r>
              <a:rPr lang="en-US" sz="2400" dirty="0">
                <a:solidFill>
                  <a:schemeClr val="tx1"/>
                </a:solidFill>
              </a:rPr>
              <a:t>Grinding teeth </a:t>
            </a:r>
            <a:br>
              <a:rPr lang="en-US" sz="2400" dirty="0">
                <a:solidFill>
                  <a:schemeClr val="tx1"/>
                </a:solidFill>
              </a:rPr>
            </a:br>
            <a:r>
              <a:rPr lang="en-US" sz="2400" dirty="0">
                <a:solidFill>
                  <a:schemeClr val="tx1"/>
                </a:solidFill>
              </a:rPr>
              <a:t>Shortness of breath </a:t>
            </a:r>
            <a:br>
              <a:rPr lang="en-US" sz="2400" dirty="0">
                <a:solidFill>
                  <a:schemeClr val="tx1"/>
                </a:solidFill>
              </a:rPr>
            </a:br>
            <a:r>
              <a:rPr lang="en-US" sz="2400" dirty="0">
                <a:solidFill>
                  <a:schemeClr val="tx1"/>
                </a:solidFill>
              </a:rPr>
              <a:t>Skin problems such as hives </a:t>
            </a:r>
            <a:br>
              <a:rPr lang="en-US" sz="2400" dirty="0">
                <a:solidFill>
                  <a:schemeClr val="tx1"/>
                </a:solidFill>
              </a:rPr>
            </a:br>
            <a:r>
              <a:rPr lang="en-US" sz="2400" dirty="0">
                <a:solidFill>
                  <a:schemeClr val="tx1"/>
                </a:solidFill>
              </a:rPr>
              <a:t>High blood pressure </a:t>
            </a:r>
            <a:br>
              <a:rPr lang="en-US" sz="2400" dirty="0">
                <a:solidFill>
                  <a:schemeClr val="tx1"/>
                </a:solidFill>
              </a:rPr>
            </a:br>
            <a:r>
              <a:rPr lang="en-US" sz="2400" dirty="0">
                <a:solidFill>
                  <a:schemeClr val="tx1"/>
                </a:solidFill>
              </a:rPr>
              <a:t>Reduced sexual pleasure</a:t>
            </a:r>
            <a:r>
              <a:rPr lang="en-US" sz="2400" dirty="0"/>
              <a:t> </a:t>
            </a:r>
            <a:br>
              <a:rPr lang="en-US" sz="2400" dirty="0"/>
            </a:br>
            <a:endParaRPr lang="en-US" sz="2400" dirty="0"/>
          </a:p>
        </p:txBody>
      </p:sp>
      <p:sp>
        <p:nvSpPr>
          <p:cNvPr id="7" name="Title 1"/>
          <p:cNvSpPr txBox="1">
            <a:spLocks/>
          </p:cNvSpPr>
          <p:nvPr/>
        </p:nvSpPr>
        <p:spPr bwMode="gray">
          <a:xfrm>
            <a:off x="6895559" y="2307531"/>
            <a:ext cx="4351025" cy="22838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solidFill>
                  <a:schemeClr val="tx1"/>
                </a:solidFill>
              </a:rPr>
            </a:br>
            <a:br>
              <a:rPr lang="en-US" sz="2400" dirty="0"/>
            </a:br>
            <a:endParaRPr lang="en-US" sz="2400" dirty="0"/>
          </a:p>
        </p:txBody>
      </p:sp>
      <p:sp>
        <p:nvSpPr>
          <p:cNvPr id="8" name="Rectangle 7"/>
          <p:cNvSpPr/>
          <p:nvPr/>
        </p:nvSpPr>
        <p:spPr>
          <a:xfrm>
            <a:off x="6849142" y="1246484"/>
            <a:ext cx="4198303" cy="4893647"/>
          </a:xfrm>
          <a:prstGeom prst="rect">
            <a:avLst/>
          </a:prstGeom>
        </p:spPr>
        <p:txBody>
          <a:bodyPr wrap="square">
            <a:spAutoFit/>
          </a:bodyPr>
          <a:lstStyle/>
          <a:p>
            <a:r>
              <a:rPr lang="en-US" sz="2400" b="1" dirty="0"/>
              <a:t>Emotional  Symptoms </a:t>
            </a:r>
          </a:p>
          <a:p>
            <a:endParaRPr lang="en-US" sz="2400" dirty="0"/>
          </a:p>
          <a:p>
            <a:pPr marL="342900" indent="-342900">
              <a:buFont typeface="Arial" panose="020B0604020202020204" pitchFamily="34" charset="0"/>
              <a:buChar char="•"/>
            </a:pPr>
            <a:r>
              <a:rPr lang="en-US" sz="2400" dirty="0"/>
              <a:t>Difficulty concentrating </a:t>
            </a:r>
          </a:p>
          <a:p>
            <a:pPr marL="342900" indent="-342900">
              <a:buFont typeface="Arial" panose="020B0604020202020204" pitchFamily="34" charset="0"/>
              <a:buChar char="•"/>
            </a:pPr>
            <a:r>
              <a:rPr lang="en-US" sz="2400" dirty="0"/>
              <a:t>Impaired short-term memory </a:t>
            </a:r>
          </a:p>
          <a:p>
            <a:pPr marL="342900" indent="-342900">
              <a:buFont typeface="Arial" panose="020B0604020202020204" pitchFamily="34" charset="0"/>
              <a:buChar char="•"/>
            </a:pPr>
            <a:r>
              <a:rPr lang="en-US" sz="2400" dirty="0"/>
              <a:t>Decrease in productivity </a:t>
            </a:r>
          </a:p>
          <a:p>
            <a:pPr marL="342900" indent="-342900">
              <a:buFont typeface="Arial" panose="020B0604020202020204" pitchFamily="34" charset="0"/>
              <a:buChar char="•"/>
            </a:pPr>
            <a:r>
              <a:rPr lang="en-US" sz="2400" dirty="0"/>
              <a:t>Frequent mood swings </a:t>
            </a:r>
          </a:p>
          <a:p>
            <a:pPr marL="342900" indent="-342900">
              <a:buFont typeface="Arial" panose="020B0604020202020204" pitchFamily="34" charset="0"/>
              <a:buChar char="•"/>
            </a:pPr>
            <a:r>
              <a:rPr lang="en-US" sz="2400" dirty="0"/>
              <a:t>Unproductive worry </a:t>
            </a:r>
          </a:p>
          <a:p>
            <a:pPr marL="342900" indent="-342900">
              <a:buFont typeface="Arial" panose="020B0604020202020204" pitchFamily="34" charset="0"/>
              <a:buChar char="•"/>
            </a:pPr>
            <a:r>
              <a:rPr lang="en-US" sz="2400" dirty="0"/>
              <a:t>Short temper or anger </a:t>
            </a:r>
          </a:p>
          <a:p>
            <a:pPr marL="342900" indent="-342900">
              <a:buFont typeface="Arial" panose="020B0604020202020204" pitchFamily="34" charset="0"/>
              <a:buChar char="•"/>
            </a:pPr>
            <a:r>
              <a:rPr lang="en-US" sz="2400" dirty="0"/>
              <a:t>Sadness, anxiety, or depression </a:t>
            </a:r>
          </a:p>
          <a:p>
            <a:pPr marL="342900" indent="-342900">
              <a:buFont typeface="Arial" panose="020B0604020202020204" pitchFamily="34" charset="0"/>
              <a:buChar char="•"/>
            </a:pPr>
            <a:r>
              <a:rPr lang="en-US" sz="2400" dirty="0"/>
              <a:t>Isolating yourself from positive relationships </a:t>
            </a:r>
          </a:p>
        </p:txBody>
      </p:sp>
    </p:spTree>
    <p:extLst>
      <p:ext uri="{BB962C8B-B14F-4D97-AF65-F5344CB8AC3E}">
        <p14:creationId xmlns:p14="http://schemas.microsoft.com/office/powerpoint/2010/main" val="97305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stress affects your body</a:t>
            </a:r>
          </a:p>
        </p:txBody>
      </p:sp>
      <p:pic>
        <p:nvPicPr>
          <p:cNvPr id="4" name="Content Placeholder 3"/>
          <p:cNvPicPr>
            <a:picLocks noGrp="1" noChangeAspect="1"/>
          </p:cNvPicPr>
          <p:nvPr>
            <p:ph idx="1"/>
          </p:nvPr>
        </p:nvPicPr>
        <p:blipFill>
          <a:blip r:embed="rId3"/>
          <a:stretch>
            <a:fillRect/>
          </a:stretch>
        </p:blipFill>
        <p:spPr>
          <a:xfrm>
            <a:off x="1154954" y="1597046"/>
            <a:ext cx="9463282" cy="5245576"/>
          </a:xfrm>
          <a:prstGeom prst="rect">
            <a:avLst/>
          </a:prstGeom>
        </p:spPr>
      </p:pic>
    </p:spTree>
    <p:extLst>
      <p:ext uri="{BB962C8B-B14F-4D97-AF65-F5344CB8AC3E}">
        <p14:creationId xmlns:p14="http://schemas.microsoft.com/office/powerpoint/2010/main" val="53608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does stress look like?</a:t>
            </a:r>
          </a:p>
        </p:txBody>
      </p:sp>
      <p:sp>
        <p:nvSpPr>
          <p:cNvPr id="5" name="Content Placeholder 4"/>
          <p:cNvSpPr>
            <a:spLocks noGrp="1"/>
          </p:cNvSpPr>
          <p:nvPr>
            <p:ph idx="1"/>
          </p:nvPr>
        </p:nvSpPr>
        <p:spPr>
          <a:xfrm>
            <a:off x="1154954" y="2184872"/>
            <a:ext cx="8825659" cy="3416300"/>
          </a:xfrm>
        </p:spPr>
        <p:txBody>
          <a:bodyPr>
            <a:normAutofit/>
          </a:bodyPr>
          <a:lstStyle/>
          <a:p>
            <a:r>
              <a:rPr lang="en-US" sz="2400" dirty="0"/>
              <a:t>For many of us, stress is manifested through tight muscles and pain in the neck, shoulders, and back…</a:t>
            </a:r>
          </a:p>
        </p:txBody>
      </p:sp>
      <p:pic>
        <p:nvPicPr>
          <p:cNvPr id="6" name="Picture 5"/>
          <p:cNvPicPr>
            <a:picLocks noChangeAspect="1"/>
          </p:cNvPicPr>
          <p:nvPr/>
        </p:nvPicPr>
        <p:blipFill>
          <a:blip r:embed="rId3"/>
          <a:stretch>
            <a:fillRect/>
          </a:stretch>
        </p:blipFill>
        <p:spPr>
          <a:xfrm>
            <a:off x="978587" y="3021486"/>
            <a:ext cx="4278355" cy="2847051"/>
          </a:xfrm>
          <a:prstGeom prst="rect">
            <a:avLst/>
          </a:prstGeom>
        </p:spPr>
      </p:pic>
      <p:pic>
        <p:nvPicPr>
          <p:cNvPr id="7" name="Picture 6"/>
          <p:cNvPicPr>
            <a:picLocks noChangeAspect="1"/>
          </p:cNvPicPr>
          <p:nvPr/>
        </p:nvPicPr>
        <p:blipFill>
          <a:blip r:embed="rId4"/>
          <a:stretch>
            <a:fillRect/>
          </a:stretch>
        </p:blipFill>
        <p:spPr>
          <a:xfrm>
            <a:off x="7276200" y="3021486"/>
            <a:ext cx="3901316" cy="2586742"/>
          </a:xfrm>
          <a:prstGeom prst="rect">
            <a:avLst/>
          </a:prstGeom>
        </p:spPr>
      </p:pic>
    </p:spTree>
    <p:extLst>
      <p:ext uri="{BB962C8B-B14F-4D97-AF65-F5344CB8AC3E}">
        <p14:creationId xmlns:p14="http://schemas.microsoft.com/office/powerpoint/2010/main" val="90549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Benefits of Chair Yoga</a:t>
            </a:r>
          </a:p>
        </p:txBody>
      </p:sp>
      <p:sp>
        <p:nvSpPr>
          <p:cNvPr id="3" name="Content Placeholder 2"/>
          <p:cNvSpPr>
            <a:spLocks noGrp="1"/>
          </p:cNvSpPr>
          <p:nvPr>
            <p:ph idx="1"/>
          </p:nvPr>
        </p:nvSpPr>
        <p:spPr>
          <a:xfrm>
            <a:off x="1154953" y="2361063"/>
            <a:ext cx="10385005" cy="4121624"/>
          </a:xfrm>
        </p:spPr>
        <p:txBody>
          <a:bodyPr>
            <a:normAutofit fontScale="92500" lnSpcReduction="20000"/>
          </a:bodyPr>
          <a:lstStyle/>
          <a:p>
            <a:r>
              <a:rPr lang="en-US" sz="2400" b="1" dirty="0"/>
              <a:t>1. Improves Strength</a:t>
            </a:r>
          </a:p>
          <a:p>
            <a:r>
              <a:rPr lang="en-US" sz="2400" b="1" dirty="0"/>
              <a:t>2. Improves Flexibility</a:t>
            </a:r>
          </a:p>
          <a:p>
            <a:r>
              <a:rPr lang="en-US" sz="2400" b="1" dirty="0"/>
              <a:t>3. Improves proprioception</a:t>
            </a:r>
          </a:p>
          <a:p>
            <a:pPr lvl="1"/>
            <a:r>
              <a:rPr lang="en-US" sz="2400" dirty="0"/>
              <a:t>Proprioception is the skill of knowing where your body is in space and coordinating your movements accurately. This is practice allows you to have control over your body.</a:t>
            </a:r>
          </a:p>
          <a:p>
            <a:r>
              <a:rPr lang="en-US" sz="2400" b="1" dirty="0"/>
              <a:t>4. Reduces stress and improved mental clarity</a:t>
            </a:r>
          </a:p>
          <a:p>
            <a:r>
              <a:rPr lang="en-US" sz="2400" b="1" dirty="0"/>
              <a:t>5. Improves stress and pain management</a:t>
            </a:r>
          </a:p>
          <a:p>
            <a:r>
              <a:rPr lang="en-US" sz="2400" dirty="0"/>
              <a:t>Yoga (in general)  has many core benefits such as stress management, pain management, circulatory health, improved respiration, flexibility overall mindfulness of body and mind and much more!</a:t>
            </a:r>
            <a:r>
              <a:rPr lang="en-US" dirty="0">
                <a:solidFill>
                  <a:schemeClr val="bg2">
                    <a:lumMod val="50000"/>
                  </a:schemeClr>
                </a:solidFill>
              </a:rPr>
              <a:t>(</a:t>
            </a:r>
            <a:r>
              <a:rPr lang="en-US" u="sng" dirty="0">
                <a:solidFill>
                  <a:schemeClr val="bg2">
                    <a:lumMod val="50000"/>
                  </a:schemeClr>
                </a:solidFill>
                <a:hlinkClick r:id="rId3">
                  <a:extLst>
                    <a:ext uri="{A12FA001-AC4F-418D-AE19-62706E023703}">
                      <ahyp:hlinkClr xmlns:ahyp="http://schemas.microsoft.com/office/drawing/2018/hyperlinkcolor" val="tx"/>
                    </a:ext>
                  </a:extLst>
                </a:hlinkClick>
              </a:rPr>
              <a:t>American Osteopathic Association)</a:t>
            </a:r>
          </a:p>
          <a:p>
            <a:endParaRPr lang="en-US" sz="2400" dirty="0"/>
          </a:p>
          <a:p>
            <a:endParaRPr lang="en-US" dirty="0"/>
          </a:p>
        </p:txBody>
      </p:sp>
    </p:spTree>
    <p:extLst>
      <p:ext uri="{BB962C8B-B14F-4D97-AF65-F5344CB8AC3E}">
        <p14:creationId xmlns:p14="http://schemas.microsoft.com/office/powerpoint/2010/main" val="61454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09" y="973668"/>
            <a:ext cx="10809027" cy="706964"/>
          </a:xfrm>
        </p:spPr>
        <p:txBody>
          <a:bodyPr/>
          <a:lstStyle/>
          <a:p>
            <a:r>
              <a:rPr lang="en-US" dirty="0"/>
              <a:t>Benefits of Chair Yoga for College Students:</a:t>
            </a:r>
            <a:endParaRPr lang="en-US" sz="4000" dirty="0"/>
          </a:p>
        </p:txBody>
      </p:sp>
      <p:sp>
        <p:nvSpPr>
          <p:cNvPr id="3" name="Content Placeholder 2"/>
          <p:cNvSpPr>
            <a:spLocks noGrp="1"/>
          </p:cNvSpPr>
          <p:nvPr>
            <p:ph idx="1"/>
          </p:nvPr>
        </p:nvSpPr>
        <p:spPr>
          <a:xfrm>
            <a:off x="1132764" y="2483893"/>
            <a:ext cx="9949218" cy="3848668"/>
          </a:xfrm>
        </p:spPr>
        <p:txBody>
          <a:bodyPr>
            <a:normAutofit fontScale="92500" lnSpcReduction="10000"/>
          </a:bodyPr>
          <a:lstStyle/>
          <a:p>
            <a:pPr>
              <a:lnSpc>
                <a:spcPct val="120000"/>
              </a:lnSpc>
            </a:pPr>
            <a:r>
              <a:rPr lang="en-US" sz="2400" dirty="0"/>
              <a:t>Use in stressful situations where you can't stretch.  (i.e. library or home office)</a:t>
            </a:r>
          </a:p>
          <a:p>
            <a:pPr>
              <a:lnSpc>
                <a:spcPct val="120000"/>
              </a:lnSpc>
            </a:pPr>
            <a:r>
              <a:rPr lang="en-US" sz="2400" dirty="0"/>
              <a:t>Helps to revive and energize during long study sessions </a:t>
            </a:r>
          </a:p>
          <a:p>
            <a:pPr>
              <a:lnSpc>
                <a:spcPct val="120000"/>
              </a:lnSpc>
            </a:pPr>
            <a:r>
              <a:rPr lang="en-US" sz="2400" dirty="0"/>
              <a:t>No special clothes required </a:t>
            </a:r>
          </a:p>
          <a:p>
            <a:pPr>
              <a:lnSpc>
                <a:spcPct val="120000"/>
              </a:lnSpc>
            </a:pPr>
            <a:r>
              <a:rPr lang="en-US" sz="2400" dirty="0"/>
              <a:t>Oxygenates your blood and brain (oxygenated brain cells help with memory retention!)</a:t>
            </a:r>
          </a:p>
          <a:p>
            <a:pPr>
              <a:lnSpc>
                <a:spcPct val="120000"/>
              </a:lnSpc>
            </a:pPr>
            <a:r>
              <a:rPr lang="en-US" sz="2400" dirty="0"/>
              <a:t>Calms your brain by giving it a new focus </a:t>
            </a:r>
          </a:p>
          <a:p>
            <a:pPr>
              <a:lnSpc>
                <a:spcPct val="120000"/>
              </a:lnSpc>
            </a:pPr>
            <a:r>
              <a:rPr lang="en-US" sz="2400" dirty="0"/>
              <a:t>New knowledge to share with friends and family</a:t>
            </a:r>
          </a:p>
          <a:p>
            <a:endParaRPr lang="en-US" dirty="0"/>
          </a:p>
        </p:txBody>
      </p:sp>
    </p:spTree>
    <p:extLst>
      <p:ext uri="{BB962C8B-B14F-4D97-AF65-F5344CB8AC3E}">
        <p14:creationId xmlns:p14="http://schemas.microsoft.com/office/powerpoint/2010/main" val="116118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 warm up</a:t>
            </a:r>
          </a:p>
        </p:txBody>
      </p:sp>
      <p:pic>
        <p:nvPicPr>
          <p:cNvPr id="4" name="Content Placeholder 3"/>
          <p:cNvPicPr>
            <a:picLocks noGrp="1" noChangeAspect="1"/>
          </p:cNvPicPr>
          <p:nvPr>
            <p:ph idx="1"/>
          </p:nvPr>
        </p:nvPicPr>
        <p:blipFill>
          <a:blip r:embed="rId2"/>
          <a:stretch>
            <a:fillRect/>
          </a:stretch>
        </p:blipFill>
        <p:spPr>
          <a:xfrm>
            <a:off x="2792185" y="1680632"/>
            <a:ext cx="6188041" cy="5156701"/>
          </a:xfrm>
          <a:prstGeom prst="rect">
            <a:avLst/>
          </a:prstGeom>
        </p:spPr>
      </p:pic>
      <p:sp>
        <p:nvSpPr>
          <p:cNvPr id="3" name="TextBox 2">
            <a:extLst>
              <a:ext uri="{FF2B5EF4-FFF2-40B4-BE49-F238E27FC236}">
                <a16:creationId xmlns:a16="http://schemas.microsoft.com/office/drawing/2014/main" id="{E557D7C4-2A21-47FF-B4C6-63FFE1124B80}"/>
              </a:ext>
            </a:extLst>
          </p:cNvPr>
          <p:cNvSpPr txBox="1"/>
          <p:nvPr/>
        </p:nvSpPr>
        <p:spPr>
          <a:xfrm>
            <a:off x="9399816" y="6114041"/>
            <a:ext cx="2792184" cy="646331"/>
          </a:xfrm>
          <a:prstGeom prst="rect">
            <a:avLst/>
          </a:prstGeom>
          <a:noFill/>
        </p:spPr>
        <p:txBody>
          <a:bodyPr wrap="square" rtlCol="0">
            <a:spAutoFit/>
          </a:bodyPr>
          <a:lstStyle/>
          <a:p>
            <a:r>
              <a:rPr lang="en-US" sz="1200" dirty="0">
                <a:hlinkClick r:id="rId3"/>
              </a:rPr>
              <a:t>https://www.doyou.com/6-benefits-of-chair-yoga-8-poses-to-get-you-started/</a:t>
            </a:r>
            <a:endParaRPr lang="en-US" sz="1200" dirty="0"/>
          </a:p>
        </p:txBody>
      </p:sp>
    </p:spTree>
    <p:extLst>
      <p:ext uri="{BB962C8B-B14F-4D97-AF65-F5344CB8AC3E}">
        <p14:creationId xmlns:p14="http://schemas.microsoft.com/office/powerpoint/2010/main" val="314817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49" y="878134"/>
            <a:ext cx="10849970" cy="706964"/>
          </a:xfrm>
        </p:spPr>
        <p:txBody>
          <a:bodyPr/>
          <a:lstStyle/>
          <a:p>
            <a:r>
              <a:rPr lang="en-US" b="1" dirty="0"/>
              <a:t>Upper trapezius stretch –Neck (10-15 sec. holds)</a:t>
            </a:r>
            <a:endParaRPr lang="en-US" dirty="0"/>
          </a:p>
        </p:txBody>
      </p:sp>
      <p:pic>
        <p:nvPicPr>
          <p:cNvPr id="4" name="Content Placeholder 3"/>
          <p:cNvPicPr>
            <a:picLocks noGrp="1" noChangeAspect="1"/>
          </p:cNvPicPr>
          <p:nvPr>
            <p:ph idx="1"/>
          </p:nvPr>
        </p:nvPicPr>
        <p:blipFill>
          <a:blip r:embed="rId3"/>
          <a:stretch>
            <a:fillRect/>
          </a:stretch>
        </p:blipFill>
        <p:spPr>
          <a:xfrm>
            <a:off x="3157978" y="2456597"/>
            <a:ext cx="5440112" cy="3937991"/>
          </a:xfrm>
          <a:prstGeom prst="rect">
            <a:avLst/>
          </a:prstGeom>
        </p:spPr>
      </p:pic>
      <p:sp>
        <p:nvSpPr>
          <p:cNvPr id="3" name="TextBox 2">
            <a:extLst>
              <a:ext uri="{FF2B5EF4-FFF2-40B4-BE49-F238E27FC236}">
                <a16:creationId xmlns:a16="http://schemas.microsoft.com/office/drawing/2014/main" id="{3A640CA4-D17E-4A71-8C6C-27859B25A019}"/>
              </a:ext>
            </a:extLst>
          </p:cNvPr>
          <p:cNvSpPr txBox="1"/>
          <p:nvPr/>
        </p:nvSpPr>
        <p:spPr>
          <a:xfrm>
            <a:off x="860613" y="6394588"/>
            <a:ext cx="11551022" cy="523220"/>
          </a:xfrm>
          <a:prstGeom prst="rect">
            <a:avLst/>
          </a:prstGeom>
          <a:noFill/>
        </p:spPr>
        <p:txBody>
          <a:bodyPr wrap="square" rtlCol="0">
            <a:spAutoFit/>
          </a:bodyPr>
          <a:lstStyle/>
          <a:p>
            <a:pPr algn="ctr"/>
            <a:r>
              <a:rPr lang="en-US" sz="1400" b="1" dirty="0"/>
              <a:t>Source: Best Health Magazine, September 2008; Illustration by Kagan McLeod. </a:t>
            </a:r>
            <a:r>
              <a:rPr lang="en-US" sz="1400" dirty="0">
                <a:hlinkClick r:id="rId4"/>
              </a:rPr>
              <a:t>https://www.besthealthmag.ca/best-you/stretching/upper-trapezius-stretch/</a:t>
            </a:r>
            <a:endParaRPr lang="en-US" sz="1400" dirty="0"/>
          </a:p>
        </p:txBody>
      </p:sp>
    </p:spTree>
    <p:extLst>
      <p:ext uri="{BB962C8B-B14F-4D97-AF65-F5344CB8AC3E}">
        <p14:creationId xmlns:p14="http://schemas.microsoft.com/office/powerpoint/2010/main" val="3751620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224</TotalTime>
  <Words>2045</Words>
  <Application>Microsoft Office PowerPoint</Application>
  <PresentationFormat>Widescreen</PresentationFormat>
  <Paragraphs>147</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 Boardroom</vt:lpstr>
      <vt:lpstr>Stretch…Release…Relax!</vt:lpstr>
      <vt:lpstr>What is stress?</vt:lpstr>
      <vt:lpstr>Physical Symptoms   Insomnia           Chronic fatigue  Headache  Back pain  Grinding teeth  Shortness of breath  Skin problems such as hives  High blood pressure  Reduced sexual pleasure  </vt:lpstr>
      <vt:lpstr>How stress affects your body</vt:lpstr>
      <vt:lpstr>What does stress look like?</vt:lpstr>
      <vt:lpstr>Benefits of Chair Yoga</vt:lpstr>
      <vt:lpstr>Benefits of Chair Yoga for College Students:</vt:lpstr>
      <vt:lpstr>1 min warm up</vt:lpstr>
      <vt:lpstr>Upper trapezius stretch –Neck (10-15 sec. holds)</vt:lpstr>
      <vt:lpstr>Wrist flexor stretch (15 sec. holds, 4x each wrist)</vt:lpstr>
      <vt:lpstr>Prayer stretch (5 sec. holds, 5x)</vt:lpstr>
      <vt:lpstr>Seated glute stretch ( 15-30 sec. holds each side)</vt:lpstr>
      <vt:lpstr>Chair cat-cow stretch( 5 breaths)</vt:lpstr>
      <vt:lpstr>Chair Raised Hands Pose - Urdhva Hastasana</vt:lpstr>
      <vt:lpstr>Chair Forward Bend - Uttanasana</vt:lpstr>
      <vt:lpstr> Chair Extended Side Angle - Utthita Parsvakonasana (3-5sec. breath holds) </vt:lpstr>
      <vt:lpstr> Chair Pigeon - Eka Pada Rajakapotasana (3-5sec. breath holds) </vt:lpstr>
      <vt:lpstr>Chair Spinal Twist - Ardha Matsyendrasana (5 breaths)</vt:lpstr>
      <vt:lpstr>Seated Knee to Chest Stretch (15-20 sec. hold, 5x each side)</vt:lpstr>
      <vt:lpstr>Seated Lateral Trunk Stretch (15-20sec. Holds, 5x each side)</vt:lpstr>
      <vt:lpstr>Seated Hamstring Stretch (20-30 sec. holds, 4x each leg)</vt:lpstr>
      <vt:lpstr>Final Relaxation: Chair Savasana (3-5 minutes)</vt:lpstr>
      <vt:lpstr>Caring for your body and your brain</vt:lpstr>
    </vt:vector>
  </TitlesOfParts>
  <Company>UIC - Student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Stretch…Release…Relax!</dc:title>
  <dc:creator>Tenorio, Jacqueline</dc:creator>
  <cp:lastModifiedBy> </cp:lastModifiedBy>
  <cp:revision>23</cp:revision>
  <dcterms:created xsi:type="dcterms:W3CDTF">2018-02-20T19:39:37Z</dcterms:created>
  <dcterms:modified xsi:type="dcterms:W3CDTF">2020-04-03T01:11:41Z</dcterms:modified>
</cp:coreProperties>
</file>